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0" r:id="rId5"/>
    <p:sldId id="261" r:id="rId6"/>
    <p:sldId id="259" r:id="rId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932" y="-6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2ADAD-D2A6-4240-A9E8-B3BD43E36106}" type="datetimeFigureOut">
              <a:rPr lang="cs-CZ" smtClean="0"/>
              <a:t>12.6.2014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E7F9-5C96-4FF0-9896-ED2643DA62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9256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2ADAD-D2A6-4240-A9E8-B3BD43E36106}" type="datetimeFigureOut">
              <a:rPr lang="cs-CZ" smtClean="0"/>
              <a:t>12.6.2014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E7F9-5C96-4FF0-9896-ED2643DA62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9061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2ADAD-D2A6-4240-A9E8-B3BD43E36106}" type="datetimeFigureOut">
              <a:rPr lang="cs-CZ" smtClean="0"/>
              <a:t>12.6.2014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E7F9-5C96-4FF0-9896-ED2643DA62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110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2ADAD-D2A6-4240-A9E8-B3BD43E36106}" type="datetimeFigureOut">
              <a:rPr lang="cs-CZ" smtClean="0"/>
              <a:t>12.6.2014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E7F9-5C96-4FF0-9896-ED2643DA62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276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2ADAD-D2A6-4240-A9E8-B3BD43E36106}" type="datetimeFigureOut">
              <a:rPr lang="cs-CZ" smtClean="0"/>
              <a:t>12.6.2014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E7F9-5C96-4FF0-9896-ED2643DA62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8147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2ADAD-D2A6-4240-A9E8-B3BD43E36106}" type="datetimeFigureOut">
              <a:rPr lang="cs-CZ" smtClean="0"/>
              <a:t>12.6.2014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E7F9-5C96-4FF0-9896-ED2643DA62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5890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2ADAD-D2A6-4240-A9E8-B3BD43E36106}" type="datetimeFigureOut">
              <a:rPr lang="cs-CZ" smtClean="0"/>
              <a:t>12.6.2014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E7F9-5C96-4FF0-9896-ED2643DA62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3079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2ADAD-D2A6-4240-A9E8-B3BD43E36106}" type="datetimeFigureOut">
              <a:rPr lang="cs-CZ" smtClean="0"/>
              <a:t>12.6.2014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E7F9-5C96-4FF0-9896-ED2643DA62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6709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2ADAD-D2A6-4240-A9E8-B3BD43E36106}" type="datetimeFigureOut">
              <a:rPr lang="cs-CZ" smtClean="0"/>
              <a:t>12.6.2014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E7F9-5C96-4FF0-9896-ED2643DA62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7848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2ADAD-D2A6-4240-A9E8-B3BD43E36106}" type="datetimeFigureOut">
              <a:rPr lang="cs-CZ" smtClean="0"/>
              <a:t>12.6.2014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E7F9-5C96-4FF0-9896-ED2643DA62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99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2ADAD-D2A6-4240-A9E8-B3BD43E36106}" type="datetimeFigureOut">
              <a:rPr lang="cs-CZ" smtClean="0"/>
              <a:t>12.6.2014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E7F9-5C96-4FF0-9896-ED2643DA62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352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2ADAD-D2A6-4240-A9E8-B3BD43E36106}" type="datetimeFigureOut">
              <a:rPr lang="cs-CZ" smtClean="0"/>
              <a:t>12.6.2014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AE7F9-5C96-4FF0-9896-ED2643DA62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1413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33242" y="2348880"/>
            <a:ext cx="7772400" cy="1656184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Shodnost v rovině</a:t>
            </a:r>
            <a:br>
              <a:rPr lang="cs-CZ" dirty="0" smtClean="0">
                <a:solidFill>
                  <a:srgbClr val="002060"/>
                </a:solidFill>
              </a:rPr>
            </a:br>
            <a:r>
              <a:rPr lang="cs-CZ" sz="27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Autor: Marie Stejskalová</a:t>
            </a:r>
            <a:endParaRPr lang="cs-CZ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76672"/>
            <a:ext cx="28384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86" y="4971718"/>
            <a:ext cx="9056712" cy="1858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9054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cs-CZ" dirty="0" smtClean="0"/>
              <a:t>Obsah lekce: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3484984"/>
          </a:xfrm>
        </p:spPr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Zobrazení bodu v systému souřadnic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Zobrazení trojúhelníku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Osová souměrnost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Středová souměrnost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Posunutí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Skládání shodných zobrazení</a:t>
            </a:r>
          </a:p>
        </p:txBody>
      </p:sp>
    </p:spTree>
    <p:extLst>
      <p:ext uri="{BB962C8B-B14F-4D97-AF65-F5344CB8AC3E}">
        <p14:creationId xmlns:p14="http://schemas.microsoft.com/office/powerpoint/2010/main" val="1984346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cs-CZ" dirty="0" smtClean="0"/>
              <a:t>Metodický pokyn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00808"/>
            <a:ext cx="8424936" cy="496855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Určeno pro učitele, kteří s GG právě začínají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Učitel pracuje spolu se žáky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Žáci rýsují nebo načrtávají do sešitu, na interaktivní tabuli nebo přímo v počítači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Vytvořená okna v GG není třeba ukládat,  konstrukce je velmi jednoduchá a lze je kdykoli znovu vytvořit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Postupně se vyzkouší všechna shodná zobrazení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Na závěr hodiny je možné vyzkoušet skládání shodných zobrazení v rovině</a:t>
            </a:r>
            <a:endParaRPr lang="cs-CZ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531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cs-CZ" dirty="0" smtClean="0"/>
              <a:t>Příklad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500" b="1" dirty="0"/>
              <a:t>Je dán trojúhelník </a:t>
            </a:r>
            <a:r>
              <a:rPr lang="cs-CZ" sz="3500" b="1" i="1" dirty="0"/>
              <a:t>ABC</a:t>
            </a:r>
            <a:r>
              <a:rPr lang="cs-CZ" sz="3500" b="1" dirty="0"/>
              <a:t>, kde </a:t>
            </a:r>
            <a:r>
              <a:rPr lang="cs-CZ" sz="3500" b="1" i="1" dirty="0"/>
              <a:t>A</a:t>
            </a:r>
            <a:r>
              <a:rPr lang="en-US" sz="3500" b="1" dirty="0"/>
              <a:t>[1,1],</a:t>
            </a:r>
            <a:r>
              <a:rPr lang="en-US" sz="3500" b="1" i="1" dirty="0"/>
              <a:t> B</a:t>
            </a:r>
            <a:r>
              <a:rPr lang="en-US" sz="3500" b="1" dirty="0"/>
              <a:t>[-2,4],</a:t>
            </a:r>
            <a:r>
              <a:rPr lang="en-US" sz="3500" b="1" i="1" dirty="0"/>
              <a:t> C</a:t>
            </a:r>
            <a:r>
              <a:rPr lang="en-US" sz="3500" b="1" dirty="0"/>
              <a:t>[</a:t>
            </a:r>
            <a:r>
              <a:rPr lang="cs-CZ" sz="3500" b="1" dirty="0"/>
              <a:t>-4,2</a:t>
            </a:r>
            <a:r>
              <a:rPr lang="en-US" sz="3500" b="1" dirty="0"/>
              <a:t>]. </a:t>
            </a:r>
            <a:endParaRPr lang="cs-CZ" sz="3500" b="1" dirty="0"/>
          </a:p>
          <a:p>
            <a:pPr marL="0" indent="0">
              <a:buNone/>
            </a:pPr>
            <a:r>
              <a:rPr lang="cs-CZ" dirty="0"/>
              <a:t>Určete jeho obraz </a:t>
            </a:r>
            <a:r>
              <a:rPr lang="cs-CZ" i="1" dirty="0"/>
              <a:t>A’B’C‘</a:t>
            </a:r>
            <a:r>
              <a:rPr lang="cs-CZ" dirty="0"/>
              <a:t>:</a:t>
            </a:r>
          </a:p>
          <a:p>
            <a:pPr lvl="0"/>
            <a:r>
              <a:rPr lang="cs-CZ" dirty="0"/>
              <a:t>v osové souměrnosti s osou </a:t>
            </a:r>
            <a:r>
              <a:rPr lang="cs-CZ" i="1" dirty="0"/>
              <a:t>x</a:t>
            </a:r>
            <a:r>
              <a:rPr lang="cs-CZ" dirty="0"/>
              <a:t>, </a:t>
            </a:r>
            <a:r>
              <a:rPr lang="cs-CZ" b="1" i="1" dirty="0"/>
              <a:t>O(x)</a:t>
            </a:r>
            <a:endParaRPr lang="cs-CZ" dirty="0"/>
          </a:p>
          <a:p>
            <a:pPr lvl="0"/>
            <a:r>
              <a:rPr lang="cs-CZ" dirty="0"/>
              <a:t>ve středové souměrnosti se středem </a:t>
            </a:r>
            <a:r>
              <a:rPr lang="cs-CZ" i="1" dirty="0"/>
              <a:t>S </a:t>
            </a:r>
            <a:r>
              <a:rPr lang="en-US" dirty="0"/>
              <a:t>[2,-1],</a:t>
            </a:r>
            <a:r>
              <a:rPr lang="en-US" i="1" dirty="0"/>
              <a:t> </a:t>
            </a:r>
            <a:r>
              <a:rPr lang="en-US" b="1" i="1" dirty="0"/>
              <a:t>S(S)</a:t>
            </a:r>
            <a:endParaRPr lang="cs-CZ" dirty="0"/>
          </a:p>
          <a:p>
            <a:pPr lvl="0"/>
            <a:r>
              <a:rPr lang="en-US" dirty="0"/>
              <a:t>v </a:t>
            </a:r>
            <a:r>
              <a:rPr lang="en-US" dirty="0" err="1"/>
              <a:t>posunutí</a:t>
            </a:r>
            <a:r>
              <a:rPr lang="en-US" dirty="0"/>
              <a:t>  </a:t>
            </a:r>
            <a:r>
              <a:rPr lang="en-US" b="1" i="1" dirty="0"/>
              <a:t>T(XY)</a:t>
            </a:r>
            <a:r>
              <a:rPr lang="en-US" dirty="0"/>
              <a:t>, </a:t>
            </a:r>
            <a:r>
              <a:rPr lang="en-US" dirty="0" err="1"/>
              <a:t>kde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[-6,2], </a:t>
            </a:r>
            <a:r>
              <a:rPr lang="en-US" i="1" dirty="0"/>
              <a:t>Y </a:t>
            </a:r>
            <a:r>
              <a:rPr lang="en-US" dirty="0"/>
              <a:t>[-6,-2</a:t>
            </a:r>
            <a:r>
              <a:rPr lang="en-US" dirty="0" smtClean="0"/>
              <a:t>]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3666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cs-CZ" dirty="0" smtClean="0"/>
              <a:t>S</a:t>
            </a:r>
            <a:r>
              <a:rPr lang="en-US" dirty="0" err="1" smtClean="0"/>
              <a:t>kládání</a:t>
            </a:r>
            <a:r>
              <a:rPr lang="en-US" dirty="0" smtClean="0"/>
              <a:t> </a:t>
            </a:r>
            <a:r>
              <a:rPr lang="cs-CZ" dirty="0"/>
              <a:t>shodných </a:t>
            </a:r>
            <a:r>
              <a:rPr lang="en-US" dirty="0" err="1" smtClean="0"/>
              <a:t>zobraz</a:t>
            </a:r>
            <a:r>
              <a:rPr lang="cs-CZ" dirty="0" smtClean="0"/>
              <a:t>e</a:t>
            </a:r>
            <a:r>
              <a:rPr lang="en-US" dirty="0" err="1" smtClean="0"/>
              <a:t>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500" b="1" dirty="0"/>
              <a:t>Je dán trojúhelník </a:t>
            </a:r>
            <a:r>
              <a:rPr lang="cs-CZ" sz="3500" b="1" i="1" dirty="0"/>
              <a:t>ABC</a:t>
            </a:r>
            <a:r>
              <a:rPr lang="cs-CZ" sz="3500" b="1" dirty="0"/>
              <a:t>, kde </a:t>
            </a:r>
            <a:r>
              <a:rPr lang="cs-CZ" sz="3500" b="1" i="1" dirty="0"/>
              <a:t>A</a:t>
            </a:r>
            <a:r>
              <a:rPr lang="en-US" sz="3500" b="1" dirty="0"/>
              <a:t>[1,1],</a:t>
            </a:r>
            <a:r>
              <a:rPr lang="en-US" sz="3500" b="1" i="1" dirty="0"/>
              <a:t> B</a:t>
            </a:r>
            <a:r>
              <a:rPr lang="en-US" sz="3500" b="1" dirty="0"/>
              <a:t>[-2,4],</a:t>
            </a:r>
            <a:r>
              <a:rPr lang="en-US" sz="3500" b="1" i="1" dirty="0"/>
              <a:t> </a:t>
            </a:r>
            <a:r>
              <a:rPr lang="en-US" sz="3500" b="1" i="1" dirty="0" smtClean="0"/>
              <a:t>C</a:t>
            </a:r>
            <a:r>
              <a:rPr lang="en-US" sz="3500" b="1" dirty="0"/>
              <a:t>[</a:t>
            </a:r>
            <a:r>
              <a:rPr lang="cs-CZ" sz="3500" b="1" dirty="0"/>
              <a:t>-4,2</a:t>
            </a:r>
            <a:r>
              <a:rPr lang="en-US" sz="3500" b="1" dirty="0"/>
              <a:t>]. </a:t>
            </a:r>
            <a:endParaRPr lang="cs-CZ" sz="3500" b="1" dirty="0"/>
          </a:p>
          <a:p>
            <a:r>
              <a:rPr lang="cs-CZ" dirty="0" smtClean="0"/>
              <a:t>Určete </a:t>
            </a:r>
            <a:r>
              <a:rPr lang="cs-CZ" dirty="0"/>
              <a:t>jeho obraz </a:t>
            </a:r>
            <a:r>
              <a:rPr lang="cs-CZ" i="1" dirty="0" smtClean="0"/>
              <a:t>A’B’C‘ </a:t>
            </a:r>
            <a:r>
              <a:rPr lang="cs-CZ" dirty="0" smtClean="0"/>
              <a:t>v</a:t>
            </a:r>
            <a:r>
              <a:rPr lang="cs-CZ" dirty="0"/>
              <a:t> osové souměrnosti s osou </a:t>
            </a:r>
            <a:r>
              <a:rPr lang="cs-CZ" i="1" dirty="0"/>
              <a:t>x</a:t>
            </a:r>
            <a:r>
              <a:rPr lang="cs-CZ" dirty="0"/>
              <a:t>, </a:t>
            </a:r>
            <a:r>
              <a:rPr lang="cs-CZ" b="1" i="1" dirty="0"/>
              <a:t>O(x)</a:t>
            </a:r>
            <a:endParaRPr lang="cs-CZ" dirty="0"/>
          </a:p>
          <a:p>
            <a:pPr lvl="0"/>
            <a:r>
              <a:rPr lang="cs-CZ" dirty="0"/>
              <a:t>Určete </a:t>
            </a:r>
            <a:r>
              <a:rPr lang="cs-CZ" dirty="0" smtClean="0"/>
              <a:t>obraz </a:t>
            </a:r>
            <a:r>
              <a:rPr lang="cs-CZ" i="1" dirty="0"/>
              <a:t>A</a:t>
            </a:r>
            <a:r>
              <a:rPr lang="cs-CZ" i="1" dirty="0" smtClean="0"/>
              <a:t>’‘B’‘C‘‘ </a:t>
            </a:r>
            <a:r>
              <a:rPr lang="cs-CZ" dirty="0" smtClean="0"/>
              <a:t>trojúhelníku </a:t>
            </a:r>
            <a:r>
              <a:rPr lang="cs-CZ" i="1" dirty="0" smtClean="0"/>
              <a:t>A’B’C</a:t>
            </a:r>
            <a:r>
              <a:rPr lang="cs-CZ" i="1" dirty="0"/>
              <a:t>‘ </a:t>
            </a:r>
            <a:r>
              <a:rPr lang="cs-CZ" dirty="0" smtClean="0"/>
              <a:t>ve </a:t>
            </a:r>
            <a:r>
              <a:rPr lang="cs-CZ" dirty="0"/>
              <a:t>středové souměrnosti se středem </a:t>
            </a:r>
            <a:r>
              <a:rPr lang="cs-CZ" i="1" dirty="0"/>
              <a:t>S </a:t>
            </a:r>
            <a:r>
              <a:rPr lang="en-US" dirty="0"/>
              <a:t>[2,-1],</a:t>
            </a:r>
            <a:r>
              <a:rPr lang="en-US" i="1" dirty="0"/>
              <a:t> </a:t>
            </a:r>
            <a:r>
              <a:rPr lang="en-US" b="1" i="1" dirty="0"/>
              <a:t>S(S)</a:t>
            </a:r>
            <a:endParaRPr lang="cs-CZ" dirty="0"/>
          </a:p>
          <a:p>
            <a:pPr lvl="0"/>
            <a:r>
              <a:rPr lang="cs-CZ" dirty="0"/>
              <a:t>Určete obraz </a:t>
            </a:r>
            <a:r>
              <a:rPr lang="cs-CZ" i="1" dirty="0"/>
              <a:t>A</a:t>
            </a:r>
            <a:r>
              <a:rPr lang="cs-CZ" i="1" dirty="0" smtClean="0"/>
              <a:t>’‘‘</a:t>
            </a:r>
            <a:r>
              <a:rPr lang="cs-CZ" i="1" dirty="0"/>
              <a:t>B</a:t>
            </a:r>
            <a:r>
              <a:rPr lang="cs-CZ" i="1" dirty="0" smtClean="0"/>
              <a:t>’‘‘</a:t>
            </a:r>
            <a:r>
              <a:rPr lang="cs-CZ" i="1" dirty="0"/>
              <a:t>C</a:t>
            </a:r>
            <a:r>
              <a:rPr lang="cs-CZ" i="1" dirty="0" smtClean="0"/>
              <a:t>‘‘‘ </a:t>
            </a:r>
            <a:r>
              <a:rPr lang="cs-CZ" dirty="0"/>
              <a:t>trojúhelníku </a:t>
            </a:r>
            <a:r>
              <a:rPr lang="cs-CZ" i="1" dirty="0" smtClean="0"/>
              <a:t>A‘’B‘’C‘‘ </a:t>
            </a:r>
            <a:r>
              <a:rPr lang="en-US" dirty="0" smtClean="0"/>
              <a:t>v </a:t>
            </a:r>
            <a:r>
              <a:rPr lang="en-US" dirty="0" err="1"/>
              <a:t>posunutí</a:t>
            </a:r>
            <a:r>
              <a:rPr lang="en-US" dirty="0"/>
              <a:t>  </a:t>
            </a:r>
            <a:r>
              <a:rPr lang="en-US" b="1" i="1" dirty="0"/>
              <a:t>T(XY)</a:t>
            </a:r>
            <a:r>
              <a:rPr lang="en-US" dirty="0"/>
              <a:t>, </a:t>
            </a:r>
            <a:r>
              <a:rPr lang="en-US" dirty="0" err="1"/>
              <a:t>kde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[-6,2], </a:t>
            </a:r>
            <a:r>
              <a:rPr lang="en-US" i="1" dirty="0"/>
              <a:t>Y </a:t>
            </a:r>
            <a:r>
              <a:rPr lang="en-US" dirty="0"/>
              <a:t>[-6,-2</a:t>
            </a:r>
            <a:r>
              <a:rPr lang="en-US" dirty="0" smtClean="0"/>
              <a:t>]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9167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cs-CZ" dirty="0" smtClean="0"/>
              <a:t>Náhled výsledku lekce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63" r="24195" b="15069"/>
          <a:stretch/>
        </p:blipFill>
        <p:spPr bwMode="auto">
          <a:xfrm>
            <a:off x="74146" y="1556792"/>
            <a:ext cx="9069854" cy="5170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266189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145</Words>
  <Application>Microsoft Office PowerPoint</Application>
  <PresentationFormat>Předvádění na obrazovce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Shodnost v rovině Autor: Marie Stejskalová</vt:lpstr>
      <vt:lpstr>Obsah lekce:</vt:lpstr>
      <vt:lpstr>Metodický pokyn</vt:lpstr>
      <vt:lpstr>Příklad:</vt:lpstr>
      <vt:lpstr>Skládání shodných zobrazení</vt:lpstr>
      <vt:lpstr>Náhled výsledku lekce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Znázornění komplexních čísel a výsledků operací s nimi v Gaussově rovině</dc:title>
  <dc:creator>oem2</dc:creator>
  <cp:lastModifiedBy>user</cp:lastModifiedBy>
  <cp:revision>12</cp:revision>
  <cp:lastPrinted>2014-06-04T06:31:59Z</cp:lastPrinted>
  <dcterms:created xsi:type="dcterms:W3CDTF">2014-06-03T16:49:05Z</dcterms:created>
  <dcterms:modified xsi:type="dcterms:W3CDTF">2014-06-12T07:47:29Z</dcterms:modified>
</cp:coreProperties>
</file>