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64" r:id="rId4"/>
    <p:sldId id="258" r:id="rId5"/>
    <p:sldId id="276" r:id="rId6"/>
    <p:sldId id="265" r:id="rId7"/>
    <p:sldId id="259" r:id="rId8"/>
    <p:sldId id="261" r:id="rId9"/>
    <p:sldId id="274" r:id="rId10"/>
    <p:sldId id="267" r:id="rId11"/>
    <p:sldId id="266" r:id="rId12"/>
    <p:sldId id="269" r:id="rId13"/>
    <p:sldId id="270" r:id="rId14"/>
    <p:sldId id="271" r:id="rId15"/>
    <p:sldId id="272" r:id="rId16"/>
    <p:sldId id="273" r:id="rId17"/>
    <p:sldId id="268" r:id="rId18"/>
    <p:sldId id="260" r:id="rId19"/>
    <p:sldId id="262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E900C7-0C9F-42BB-899C-5F32F6AF6AA3}" v="17" dt="2026-01-09T18:16:31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ška Beránková" userId="2b6f5a4a67bbb009" providerId="LiveId" clId="{F034C8D8-6112-49ED-BE68-BAD414769CA4}"/>
    <pc:docChg chg="undo custSel addSld delSld modSld sldOrd">
      <pc:chgData name="Eliška Beránková" userId="2b6f5a4a67bbb009" providerId="LiveId" clId="{F034C8D8-6112-49ED-BE68-BAD414769CA4}" dt="2026-01-09T18:16:48.663" v="3143" actId="20577"/>
      <pc:docMkLst>
        <pc:docMk/>
      </pc:docMkLst>
      <pc:sldChg chg="modSp mod">
        <pc:chgData name="Eliška Beránková" userId="2b6f5a4a67bbb009" providerId="LiveId" clId="{F034C8D8-6112-49ED-BE68-BAD414769CA4}" dt="2026-01-09T18:16:31.308" v="3095" actId="20577"/>
        <pc:sldMkLst>
          <pc:docMk/>
          <pc:sldMk cId="3544283835" sldId="256"/>
        </pc:sldMkLst>
        <pc:spChg chg="mod">
          <ac:chgData name="Eliška Beránková" userId="2b6f5a4a67bbb009" providerId="LiveId" clId="{F034C8D8-6112-49ED-BE68-BAD414769CA4}" dt="2026-01-09T18:16:31.308" v="3095" actId="20577"/>
          <ac:spMkLst>
            <pc:docMk/>
            <pc:sldMk cId="3544283835" sldId="256"/>
            <ac:spMk id="3" creationId="{3B14F4D1-8C05-2B10-9BC9-D87A75F273FC}"/>
          </ac:spMkLst>
        </pc:spChg>
      </pc:sldChg>
      <pc:sldChg chg="modSp mod">
        <pc:chgData name="Eliška Beránková" userId="2b6f5a4a67bbb009" providerId="LiveId" clId="{F034C8D8-6112-49ED-BE68-BAD414769CA4}" dt="2026-01-09T18:16:48.663" v="3143" actId="20577"/>
        <pc:sldMkLst>
          <pc:docMk/>
          <pc:sldMk cId="3343722396" sldId="262"/>
        </pc:sldMkLst>
        <pc:spChg chg="mod">
          <ac:chgData name="Eliška Beránková" userId="2b6f5a4a67bbb009" providerId="LiveId" clId="{F034C8D8-6112-49ED-BE68-BAD414769CA4}" dt="2026-01-09T18:16:38.027" v="3101" actId="20577"/>
          <ac:spMkLst>
            <pc:docMk/>
            <pc:sldMk cId="3343722396" sldId="262"/>
            <ac:spMk id="4" creationId="{9FA4B5D5-024A-CF92-36A0-F7E6017EFAFC}"/>
          </ac:spMkLst>
        </pc:spChg>
        <pc:spChg chg="mod">
          <ac:chgData name="Eliška Beránková" userId="2b6f5a4a67bbb009" providerId="LiveId" clId="{F034C8D8-6112-49ED-BE68-BAD414769CA4}" dt="2026-01-09T18:16:48.663" v="3143" actId="20577"/>
          <ac:spMkLst>
            <pc:docMk/>
            <pc:sldMk cId="3343722396" sldId="262"/>
            <ac:spMk id="5" creationId="{9C2F862E-C7EB-3B94-4C18-51F051121FF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6f5a4a67bbb009/Plocha/Mattecoach%20-%20statisti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6f5a4a67bbb009/Plocha/Mattecoach%20-%20statistik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6f5a4a67bbb009/Plocha/Mattecoach%20-%20statistik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6f5a4a67bbb009/Plocha/Mattecoach%20-%20statistik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6f5a4a67bbb009/Plocha/Mattecoach%20-%20statistik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P</a:t>
            </a:r>
            <a:r>
              <a:rPr lang="cs-CZ" sz="2800" b="1" dirty="0" err="1"/>
              <a:t>očet</a:t>
            </a:r>
            <a:r>
              <a:rPr lang="cs-CZ" sz="2800" b="1" dirty="0"/>
              <a:t> konverzací/p</a:t>
            </a:r>
            <a:r>
              <a:rPr lang="en-US" sz="2800" b="1" dirty="0"/>
              <a:t>o</a:t>
            </a:r>
            <a:r>
              <a:rPr lang="cs-CZ" sz="2800" b="1" dirty="0"/>
              <a:t>čet přihlášených žáků</a:t>
            </a:r>
            <a:endParaRPr lang="en-US" sz="2800" b="1" dirty="0"/>
          </a:p>
        </c:rich>
      </c:tx>
      <c:layout>
        <c:manualLayout>
          <c:xMode val="edge"/>
          <c:yMode val="edge"/>
          <c:x val="0.23939436432645528"/>
          <c:y val="3.4089301700175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'Souhrnná statistika'!$B$6</c:f>
              <c:strCache>
                <c:ptCount val="1"/>
                <c:pt idx="0">
                  <c:v>Počet konverzací</c:v>
                </c:pt>
              </c:strCache>
            </c:strRef>
          </c:tx>
          <c:spPr>
            <a:ln w="28575" cap="rnd">
              <a:solidFill>
                <a:schemeClr val="tx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'Souhrnná statistika'!$C$5:$K$5</c:f>
              <c:strCache>
                <c:ptCount val="9"/>
                <c:pt idx="0">
                  <c:v>Říjen</c:v>
                </c:pt>
                <c:pt idx="1">
                  <c:v>Listopad</c:v>
                </c:pt>
                <c:pt idx="2">
                  <c:v>Prosinec</c:v>
                </c:pt>
                <c:pt idx="3">
                  <c:v>Leden</c:v>
                </c:pt>
                <c:pt idx="4">
                  <c:v>Únor</c:v>
                </c:pt>
                <c:pt idx="5">
                  <c:v>Březen</c:v>
                </c:pt>
                <c:pt idx="6">
                  <c:v>Duben</c:v>
                </c:pt>
                <c:pt idx="7">
                  <c:v>Květen</c:v>
                </c:pt>
                <c:pt idx="8">
                  <c:v>Červen</c:v>
                </c:pt>
              </c:strCache>
            </c:strRef>
          </c:cat>
          <c:val>
            <c:numRef>
              <c:f>'Souhrnná statistika'!$C$6:$K$6</c:f>
              <c:numCache>
                <c:formatCode>General</c:formatCode>
                <c:ptCount val="9"/>
                <c:pt idx="0">
                  <c:v>43</c:v>
                </c:pt>
                <c:pt idx="1">
                  <c:v>42</c:v>
                </c:pt>
                <c:pt idx="2">
                  <c:v>33</c:v>
                </c:pt>
                <c:pt idx="3">
                  <c:v>33</c:v>
                </c:pt>
                <c:pt idx="4">
                  <c:v>299</c:v>
                </c:pt>
                <c:pt idx="5">
                  <c:v>414</c:v>
                </c:pt>
                <c:pt idx="6">
                  <c:v>243</c:v>
                </c:pt>
                <c:pt idx="7">
                  <c:v>88</c:v>
                </c:pt>
                <c:pt idx="8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12-4371-9B40-AF17083F24BD}"/>
            </c:ext>
          </c:extLst>
        </c:ser>
        <c:ser>
          <c:idx val="1"/>
          <c:order val="1"/>
          <c:tx>
            <c:strRef>
              <c:f>'Souhrnná statistika'!$B$7</c:f>
              <c:strCache>
                <c:ptCount val="1"/>
                <c:pt idx="0">
                  <c:v>Počet přihlášených studentů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'Souhrnná statistika'!$C$5:$K$5</c:f>
              <c:strCache>
                <c:ptCount val="9"/>
                <c:pt idx="0">
                  <c:v>Říjen</c:v>
                </c:pt>
                <c:pt idx="1">
                  <c:v>Listopad</c:v>
                </c:pt>
                <c:pt idx="2">
                  <c:v>Prosinec</c:v>
                </c:pt>
                <c:pt idx="3">
                  <c:v>Leden</c:v>
                </c:pt>
                <c:pt idx="4">
                  <c:v>Únor</c:v>
                </c:pt>
                <c:pt idx="5">
                  <c:v>Březen</c:v>
                </c:pt>
                <c:pt idx="6">
                  <c:v>Duben</c:v>
                </c:pt>
                <c:pt idx="7">
                  <c:v>Květen</c:v>
                </c:pt>
                <c:pt idx="8">
                  <c:v>Červen</c:v>
                </c:pt>
              </c:strCache>
            </c:strRef>
          </c:cat>
          <c:val>
            <c:numRef>
              <c:f>'Souhrnná statistika'!$C$7:$K$7</c:f>
              <c:numCache>
                <c:formatCode>General</c:formatCode>
                <c:ptCount val="9"/>
                <c:pt idx="0">
                  <c:v>56</c:v>
                </c:pt>
                <c:pt idx="1">
                  <c:v>44</c:v>
                </c:pt>
                <c:pt idx="2">
                  <c:v>36</c:v>
                </c:pt>
                <c:pt idx="3">
                  <c:v>38</c:v>
                </c:pt>
                <c:pt idx="4">
                  <c:v>370</c:v>
                </c:pt>
                <c:pt idx="5">
                  <c:v>456</c:v>
                </c:pt>
                <c:pt idx="6">
                  <c:v>258</c:v>
                </c:pt>
                <c:pt idx="7">
                  <c:v>90</c:v>
                </c:pt>
                <c:pt idx="8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12-4371-9B40-AF17083F2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6904736"/>
        <c:axId val="1616906176"/>
      </c:lineChart>
      <c:catAx>
        <c:axId val="161690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16906176"/>
        <c:crosses val="autoZero"/>
        <c:auto val="1"/>
        <c:lblAlgn val="ctr"/>
        <c:lblOffset val="100"/>
        <c:noMultiLvlLbl val="0"/>
      </c:catAx>
      <c:valAx>
        <c:axId val="1616906176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1690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/>
              <a:t>Témata</a:t>
            </a:r>
            <a:r>
              <a:rPr lang="en-US" sz="2400" b="1" dirty="0"/>
              <a:t> ZŠ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'Souhrnná statistika'!$B$31:$B$46</c:f>
              <c:strCache>
                <c:ptCount val="16"/>
                <c:pt idx="0">
                  <c:v>Přijímací zkoušky</c:v>
                </c:pt>
                <c:pt idx="1">
                  <c:v>Výrazy</c:v>
                </c:pt>
                <c:pt idx="2">
                  <c:v>Aritmetika</c:v>
                </c:pt>
                <c:pt idx="3">
                  <c:v>Slovní úlohy</c:v>
                </c:pt>
                <c:pt idx="4">
                  <c:v>Rovnice a nerovnice</c:v>
                </c:pt>
                <c:pt idx="5">
                  <c:v>Planimetrie</c:v>
                </c:pt>
                <c:pt idx="6">
                  <c:v>Stereometrie</c:v>
                </c:pt>
                <c:pt idx="7">
                  <c:v>Procenta</c:v>
                </c:pt>
                <c:pt idx="8">
                  <c:v>Převody jednotek</c:v>
                </c:pt>
                <c:pt idx="9">
                  <c:v>Trigonometrie</c:v>
                </c:pt>
                <c:pt idx="10">
                  <c:v>Funkce</c:v>
                </c:pt>
                <c:pt idx="11">
                  <c:v>Poměr, měřítko</c:v>
                </c:pt>
                <c:pt idx="12">
                  <c:v>Přímá a nepřímá úměrnost</c:v>
                </c:pt>
                <c:pt idx="13">
                  <c:v>Trojčlenka</c:v>
                </c:pt>
                <c:pt idx="14">
                  <c:v>Finanční matematika</c:v>
                </c:pt>
                <c:pt idx="15">
                  <c:v>Aritmetický průměr</c:v>
                </c:pt>
              </c:strCache>
            </c:strRef>
          </c:cat>
          <c:val>
            <c:numRef>
              <c:f>'Souhrnná statistika'!$C$31:$C$46</c:f>
              <c:numCache>
                <c:formatCode>General</c:formatCode>
                <c:ptCount val="16"/>
                <c:pt idx="0">
                  <c:v>153</c:v>
                </c:pt>
                <c:pt idx="1">
                  <c:v>100</c:v>
                </c:pt>
                <c:pt idx="2">
                  <c:v>89</c:v>
                </c:pt>
                <c:pt idx="3">
                  <c:v>87</c:v>
                </c:pt>
                <c:pt idx="4">
                  <c:v>76</c:v>
                </c:pt>
                <c:pt idx="5">
                  <c:v>69</c:v>
                </c:pt>
                <c:pt idx="6">
                  <c:v>33</c:v>
                </c:pt>
                <c:pt idx="7">
                  <c:v>28</c:v>
                </c:pt>
                <c:pt idx="8">
                  <c:v>15</c:v>
                </c:pt>
                <c:pt idx="9">
                  <c:v>13</c:v>
                </c:pt>
                <c:pt idx="10">
                  <c:v>12</c:v>
                </c:pt>
                <c:pt idx="11">
                  <c:v>11</c:v>
                </c:pt>
                <c:pt idx="12">
                  <c:v>9</c:v>
                </c:pt>
                <c:pt idx="13">
                  <c:v>7</c:v>
                </c:pt>
                <c:pt idx="14">
                  <c:v>3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F8-4C80-BD85-E9E034B6B6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29549439"/>
        <c:axId val="1129549919"/>
      </c:barChart>
      <c:catAx>
        <c:axId val="112954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9549919"/>
        <c:crosses val="autoZero"/>
        <c:auto val="1"/>
        <c:lblAlgn val="ctr"/>
        <c:lblOffset val="100"/>
        <c:noMultiLvlLbl val="0"/>
      </c:catAx>
      <c:valAx>
        <c:axId val="1129549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9549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/>
              <a:t>Témata</a:t>
            </a:r>
            <a:r>
              <a:rPr lang="en-US" sz="2800" b="1" dirty="0"/>
              <a:t> SŠ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'Souhrnná statistika'!$B$55:$B$72</c:f>
              <c:strCache>
                <c:ptCount val="18"/>
                <c:pt idx="0">
                  <c:v>Rovnice a nerovnice</c:v>
                </c:pt>
                <c:pt idx="1">
                  <c:v>Funkce </c:v>
                </c:pt>
                <c:pt idx="2">
                  <c:v>Výrazy</c:v>
                </c:pt>
                <c:pt idx="3">
                  <c:v>Maturita/scio testy</c:v>
                </c:pt>
                <c:pt idx="4">
                  <c:v>Intervaly a množiny</c:v>
                </c:pt>
                <c:pt idx="5">
                  <c:v>Planimetrie</c:v>
                </c:pt>
                <c:pt idx="6">
                  <c:v>Aritmetika</c:v>
                </c:pt>
                <c:pt idx="7">
                  <c:v>Analytická geometrie</c:v>
                </c:pt>
                <c:pt idx="8">
                  <c:v>Výroková logika</c:v>
                </c:pt>
                <c:pt idx="9">
                  <c:v>Limity, derivace a integrály</c:v>
                </c:pt>
                <c:pt idx="10">
                  <c:v>Posloupnosti</c:v>
                </c:pt>
                <c:pt idx="11">
                  <c:v>Stereometrie</c:v>
                </c:pt>
                <c:pt idx="12">
                  <c:v>Slovní úlohy</c:v>
                </c:pt>
                <c:pt idx="13">
                  <c:v>Kombinatorika</c:v>
                </c:pt>
                <c:pt idx="14">
                  <c:v>Pravděpodobnost a statistika</c:v>
                </c:pt>
                <c:pt idx="15">
                  <c:v>Komplexní čísla</c:v>
                </c:pt>
                <c:pt idx="16">
                  <c:v>Převody jednotek</c:v>
                </c:pt>
                <c:pt idx="17">
                  <c:v>Poměr</c:v>
                </c:pt>
              </c:strCache>
            </c:strRef>
          </c:cat>
          <c:val>
            <c:numRef>
              <c:f>'Souhrnná statistika'!$C$55:$C$72</c:f>
              <c:numCache>
                <c:formatCode>General</c:formatCode>
                <c:ptCount val="18"/>
                <c:pt idx="0">
                  <c:v>147</c:v>
                </c:pt>
                <c:pt idx="1">
                  <c:v>87</c:v>
                </c:pt>
                <c:pt idx="2">
                  <c:v>56</c:v>
                </c:pt>
                <c:pt idx="3">
                  <c:v>28</c:v>
                </c:pt>
                <c:pt idx="4">
                  <c:v>18</c:v>
                </c:pt>
                <c:pt idx="5">
                  <c:v>19</c:v>
                </c:pt>
                <c:pt idx="6">
                  <c:v>13</c:v>
                </c:pt>
                <c:pt idx="7">
                  <c:v>12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6</c:v>
                </c:pt>
                <c:pt idx="14">
                  <c:v>6</c:v>
                </c:pt>
                <c:pt idx="15">
                  <c:v>3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2-4CB6-9BE4-91479DA30F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8773903"/>
        <c:axId val="708774383"/>
      </c:barChart>
      <c:catAx>
        <c:axId val="708773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8774383"/>
        <c:crosses val="autoZero"/>
        <c:auto val="1"/>
        <c:lblAlgn val="ctr"/>
        <c:lblOffset val="100"/>
        <c:noMultiLvlLbl val="0"/>
      </c:catAx>
      <c:valAx>
        <c:axId val="70877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8773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800" b="1"/>
              <a:t>Další témata konverzací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'Souhrnná statistika'!$B$80:$B$92</c:f>
              <c:strCache>
                <c:ptCount val="13"/>
                <c:pt idx="0">
                  <c:v>1. stupeň</c:v>
                </c:pt>
                <c:pt idx="1">
                  <c:v>Dotazy</c:v>
                </c:pt>
                <c:pt idx="2">
                  <c:v>VŠ</c:v>
                </c:pt>
                <c:pt idx="3">
                  <c:v>Fyzika</c:v>
                </c:pt>
                <c:pt idx="4">
                  <c:v>Čeština</c:v>
                </c:pt>
                <c:pt idx="5">
                  <c:v>Angličtina</c:v>
                </c:pt>
                <c:pt idx="6">
                  <c:v>Chemie</c:v>
                </c:pt>
                <c:pt idx="7">
                  <c:v>Biologie</c:v>
                </c:pt>
                <c:pt idx="8">
                  <c:v>Francouzština</c:v>
                </c:pt>
                <c:pt idx="9">
                  <c:v>Informatika</c:v>
                </c:pt>
                <c:pt idx="10">
                  <c:v>Rodinné právo</c:v>
                </c:pt>
                <c:pt idx="11">
                  <c:v>Španělština</c:v>
                </c:pt>
                <c:pt idx="12">
                  <c:v>Účetnictví</c:v>
                </c:pt>
              </c:strCache>
            </c:strRef>
          </c:cat>
          <c:val>
            <c:numRef>
              <c:f>'Souhrnná statistika'!$C$80:$C$92</c:f>
              <c:numCache>
                <c:formatCode>General</c:formatCode>
                <c:ptCount val="13"/>
                <c:pt idx="0">
                  <c:v>45</c:v>
                </c:pt>
                <c:pt idx="1">
                  <c:v>20</c:v>
                </c:pt>
                <c:pt idx="2">
                  <c:v>18</c:v>
                </c:pt>
                <c:pt idx="3">
                  <c:v>13</c:v>
                </c:pt>
                <c:pt idx="4">
                  <c:v>10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D0-4E09-8C45-73A13ADB1EA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9422432"/>
        <c:axId val="1519423392"/>
      </c:barChart>
      <c:catAx>
        <c:axId val="151942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19423392"/>
        <c:crosses val="autoZero"/>
        <c:auto val="1"/>
        <c:lblAlgn val="ctr"/>
        <c:lblOffset val="100"/>
        <c:noMultiLvlLbl val="0"/>
      </c:catAx>
      <c:valAx>
        <c:axId val="151942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1942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76-4279-9479-0CB8E662DEFC}"/>
              </c:ext>
            </c:extLst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76-4279-9479-0CB8E662DEFC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576-4279-9479-0CB8E662DEFC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576-4279-9479-0CB8E662DEFC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76-4279-9479-0CB8E662DEFC}"/>
              </c:ext>
            </c:extLst>
          </c:dPt>
          <c:dLbls>
            <c:dLbl>
              <c:idx val="0"/>
              <c:layout>
                <c:manualLayout>
                  <c:x val="8.327767370811005E-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576-4279-9479-0CB8E662DEFC}"/>
                </c:ext>
              </c:extLst>
            </c:dLbl>
            <c:dLbl>
              <c:idx val="4"/>
              <c:layout>
                <c:manualLayout>
                  <c:x val="6.0572171408370713E-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76-4279-9479-0CB8E662D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'Souhrnná statistika'!$B$99:$B$103</c:f>
              <c:strCache>
                <c:ptCount val="5"/>
                <c:pt idx="0">
                  <c:v>1. stupeň</c:v>
                </c:pt>
                <c:pt idx="1">
                  <c:v>ZŠ</c:v>
                </c:pt>
                <c:pt idx="2">
                  <c:v>SŠ</c:v>
                </c:pt>
                <c:pt idx="3">
                  <c:v>VŠ</c:v>
                </c:pt>
                <c:pt idx="4">
                  <c:v>Další</c:v>
                </c:pt>
              </c:strCache>
            </c:strRef>
          </c:cat>
          <c:val>
            <c:numRef>
              <c:f>'Souhrnná statistika'!$C$99:$C$103</c:f>
              <c:numCache>
                <c:formatCode>General</c:formatCode>
                <c:ptCount val="5"/>
                <c:pt idx="0">
                  <c:v>45</c:v>
                </c:pt>
                <c:pt idx="1">
                  <c:v>689</c:v>
                </c:pt>
                <c:pt idx="2">
                  <c:v>440</c:v>
                </c:pt>
                <c:pt idx="3">
                  <c:v>19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576-4279-9479-0CB8E662DEF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0F4E6C-1290-406C-AA69-43C426E3771D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E2944CE-7E17-4629-8C89-F6AD1E55E6EB}">
      <dgm:prSet/>
      <dgm:spPr/>
      <dgm:t>
        <a:bodyPr/>
        <a:lstStyle/>
        <a:p>
          <a:pPr>
            <a:defRPr cap="all"/>
          </a:pPr>
          <a:r>
            <a:rPr lang="cs-CZ"/>
            <a:t>Anonymita</a:t>
          </a:r>
          <a:endParaRPr lang="en-US"/>
        </a:p>
      </dgm:t>
    </dgm:pt>
    <dgm:pt modelId="{3181B3C9-7A06-4422-99B5-5DE9D5A983F4}" type="parTrans" cxnId="{43DBDF16-26A9-40FC-9EA2-50286CF19709}">
      <dgm:prSet/>
      <dgm:spPr/>
      <dgm:t>
        <a:bodyPr/>
        <a:lstStyle/>
        <a:p>
          <a:endParaRPr lang="en-US"/>
        </a:p>
      </dgm:t>
    </dgm:pt>
    <dgm:pt modelId="{281AB034-D94D-46A9-8071-791A8B9C581C}" type="sibTrans" cxnId="{43DBDF16-26A9-40FC-9EA2-50286CF19709}">
      <dgm:prSet/>
      <dgm:spPr/>
      <dgm:t>
        <a:bodyPr/>
        <a:lstStyle/>
        <a:p>
          <a:endParaRPr lang="en-US"/>
        </a:p>
      </dgm:t>
    </dgm:pt>
    <dgm:pt modelId="{4D6E860B-6065-49C9-831F-E2A1432E9034}">
      <dgm:prSet/>
      <dgm:spPr/>
      <dgm:t>
        <a:bodyPr/>
        <a:lstStyle/>
        <a:p>
          <a:pPr>
            <a:defRPr cap="all"/>
          </a:pPr>
          <a:r>
            <a:rPr lang="cs-CZ"/>
            <a:t>Možnost připojení odkudkoli</a:t>
          </a:r>
          <a:endParaRPr lang="en-US"/>
        </a:p>
      </dgm:t>
    </dgm:pt>
    <dgm:pt modelId="{55ED879F-BBE5-4149-AEBA-2A533CDB02B2}" type="parTrans" cxnId="{8BC2AF3C-B78E-4B77-849B-7FBB088BF37E}">
      <dgm:prSet/>
      <dgm:spPr/>
      <dgm:t>
        <a:bodyPr/>
        <a:lstStyle/>
        <a:p>
          <a:endParaRPr lang="en-US"/>
        </a:p>
      </dgm:t>
    </dgm:pt>
    <dgm:pt modelId="{A63F06D0-5BF2-460B-80EB-A0BAC131FC08}" type="sibTrans" cxnId="{8BC2AF3C-B78E-4B77-849B-7FBB088BF37E}">
      <dgm:prSet/>
      <dgm:spPr/>
      <dgm:t>
        <a:bodyPr/>
        <a:lstStyle/>
        <a:p>
          <a:endParaRPr lang="en-US"/>
        </a:p>
      </dgm:t>
    </dgm:pt>
    <dgm:pt modelId="{20F1D839-4B41-40C6-B84E-47469E9E17DA}">
      <dgm:prSet/>
      <dgm:spPr/>
      <dgm:t>
        <a:bodyPr/>
        <a:lstStyle/>
        <a:p>
          <a:pPr>
            <a:defRPr cap="all"/>
          </a:pPr>
          <a:r>
            <a:rPr lang="cs-CZ"/>
            <a:t>Možnost pomáhat více žákům najednou</a:t>
          </a:r>
          <a:endParaRPr lang="en-US"/>
        </a:p>
      </dgm:t>
    </dgm:pt>
    <dgm:pt modelId="{5B8EA7CF-D311-4E7E-913D-31C467AD54ED}" type="parTrans" cxnId="{30C74835-967C-41D6-B75B-9C17EC6FA498}">
      <dgm:prSet/>
      <dgm:spPr/>
      <dgm:t>
        <a:bodyPr/>
        <a:lstStyle/>
        <a:p>
          <a:endParaRPr lang="en-US"/>
        </a:p>
      </dgm:t>
    </dgm:pt>
    <dgm:pt modelId="{C32695DA-405C-4369-B1B1-400D0FF50D08}" type="sibTrans" cxnId="{30C74835-967C-41D6-B75B-9C17EC6FA498}">
      <dgm:prSet/>
      <dgm:spPr/>
      <dgm:t>
        <a:bodyPr/>
        <a:lstStyle/>
        <a:p>
          <a:endParaRPr lang="en-US"/>
        </a:p>
      </dgm:t>
    </dgm:pt>
    <dgm:pt modelId="{D1B0D58F-1715-4AA9-BE86-17475E75AC47}">
      <dgm:prSet/>
      <dgm:spPr/>
      <dgm:t>
        <a:bodyPr/>
        <a:lstStyle/>
        <a:p>
          <a:pPr>
            <a:defRPr cap="all"/>
          </a:pPr>
          <a:r>
            <a:rPr lang="cs-CZ"/>
            <a:t>Každý žák může pracovat svým tempem (jedna konverzace trvá průměrně 48 minut)</a:t>
          </a:r>
          <a:endParaRPr lang="en-US"/>
        </a:p>
      </dgm:t>
    </dgm:pt>
    <dgm:pt modelId="{76CFD1BA-50D6-4369-8165-529351A5274D}" type="parTrans" cxnId="{7CE05BFF-B6EB-4835-B16D-78B1A3489E19}">
      <dgm:prSet/>
      <dgm:spPr/>
      <dgm:t>
        <a:bodyPr/>
        <a:lstStyle/>
        <a:p>
          <a:endParaRPr lang="en-US"/>
        </a:p>
      </dgm:t>
    </dgm:pt>
    <dgm:pt modelId="{812868E4-7601-44E9-A173-1D2F9C3380D0}" type="sibTrans" cxnId="{7CE05BFF-B6EB-4835-B16D-78B1A3489E19}">
      <dgm:prSet/>
      <dgm:spPr/>
      <dgm:t>
        <a:bodyPr/>
        <a:lstStyle/>
        <a:p>
          <a:endParaRPr lang="en-US"/>
        </a:p>
      </dgm:t>
    </dgm:pt>
    <dgm:pt modelId="{9747773D-5DC2-4299-A543-EB8990D0E63E}">
      <dgm:prSet/>
      <dgm:spPr/>
      <dgm:t>
        <a:bodyPr/>
        <a:lstStyle/>
        <a:p>
          <a:pPr>
            <a:defRPr cap="all"/>
          </a:pPr>
          <a:r>
            <a:rPr lang="cs-CZ"/>
            <a:t>K textu v chatu se můžete během konverzace vracet</a:t>
          </a:r>
          <a:endParaRPr lang="en-US"/>
        </a:p>
      </dgm:t>
    </dgm:pt>
    <dgm:pt modelId="{A73A997A-79D8-47C9-80A6-8B04605EC51A}" type="parTrans" cxnId="{F60773B1-7CCC-472A-A506-71D88A2B708F}">
      <dgm:prSet/>
      <dgm:spPr/>
      <dgm:t>
        <a:bodyPr/>
        <a:lstStyle/>
        <a:p>
          <a:endParaRPr lang="en-US"/>
        </a:p>
      </dgm:t>
    </dgm:pt>
    <dgm:pt modelId="{AA5AD289-1C72-47A1-A330-88365EE5CA09}" type="sibTrans" cxnId="{F60773B1-7CCC-472A-A506-71D88A2B708F}">
      <dgm:prSet/>
      <dgm:spPr/>
      <dgm:t>
        <a:bodyPr/>
        <a:lstStyle/>
        <a:p>
          <a:endParaRPr lang="en-US"/>
        </a:p>
      </dgm:t>
    </dgm:pt>
    <dgm:pt modelId="{31881DB4-5530-4E09-B1CF-5D6178AFC4D9}" type="pres">
      <dgm:prSet presAssocID="{B70F4E6C-1290-406C-AA69-43C426E3771D}" presName="root" presStyleCnt="0">
        <dgm:presLayoutVars>
          <dgm:dir/>
          <dgm:resizeHandles val="exact"/>
        </dgm:presLayoutVars>
      </dgm:prSet>
      <dgm:spPr/>
    </dgm:pt>
    <dgm:pt modelId="{E6F80764-1244-4AAB-B714-9D326F219F73}" type="pres">
      <dgm:prSet presAssocID="{CE2944CE-7E17-4629-8C89-F6AD1E55E6EB}" presName="compNode" presStyleCnt="0"/>
      <dgm:spPr/>
    </dgm:pt>
    <dgm:pt modelId="{580D11B0-9690-4863-927F-E6A175061EA3}" type="pres">
      <dgm:prSet presAssocID="{CE2944CE-7E17-4629-8C89-F6AD1E55E6EB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23ACA46A-2A3E-496D-BD5E-5280C3C0B731}" type="pres">
      <dgm:prSet presAssocID="{CE2944CE-7E17-4629-8C89-F6AD1E55E6E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ámek"/>
        </a:ext>
      </dgm:extLst>
    </dgm:pt>
    <dgm:pt modelId="{6DC9D939-3D18-4240-B6B5-FE3668EB5DB9}" type="pres">
      <dgm:prSet presAssocID="{CE2944CE-7E17-4629-8C89-F6AD1E55E6EB}" presName="spaceRect" presStyleCnt="0"/>
      <dgm:spPr/>
    </dgm:pt>
    <dgm:pt modelId="{B6029F3F-D7C1-497E-99CC-525008C6C5E8}" type="pres">
      <dgm:prSet presAssocID="{CE2944CE-7E17-4629-8C89-F6AD1E55E6EB}" presName="textRect" presStyleLbl="revTx" presStyleIdx="0" presStyleCnt="5">
        <dgm:presLayoutVars>
          <dgm:chMax val="1"/>
          <dgm:chPref val="1"/>
        </dgm:presLayoutVars>
      </dgm:prSet>
      <dgm:spPr/>
    </dgm:pt>
    <dgm:pt modelId="{7A4A45EB-C108-4B14-AE30-811AA033852C}" type="pres">
      <dgm:prSet presAssocID="{281AB034-D94D-46A9-8071-791A8B9C581C}" presName="sibTrans" presStyleCnt="0"/>
      <dgm:spPr/>
    </dgm:pt>
    <dgm:pt modelId="{23B49E9A-AF74-4A26-9EF3-7550DF011D4D}" type="pres">
      <dgm:prSet presAssocID="{4D6E860B-6065-49C9-831F-E2A1432E9034}" presName="compNode" presStyleCnt="0"/>
      <dgm:spPr/>
    </dgm:pt>
    <dgm:pt modelId="{D605F0CB-4582-4958-8561-C38FD126A435}" type="pres">
      <dgm:prSet presAssocID="{4D6E860B-6065-49C9-831F-E2A1432E9034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9B66F43-7FE3-4D26-9D76-7230D2C15134}" type="pres">
      <dgm:prSet presAssocID="{4D6E860B-6065-49C9-831F-E2A1432E903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3D4B225C-8B70-4952-9A56-9A49ED16ECF1}" type="pres">
      <dgm:prSet presAssocID="{4D6E860B-6065-49C9-831F-E2A1432E9034}" presName="spaceRect" presStyleCnt="0"/>
      <dgm:spPr/>
    </dgm:pt>
    <dgm:pt modelId="{C2D38B29-6F71-4F62-B75E-A85B86FDAB01}" type="pres">
      <dgm:prSet presAssocID="{4D6E860B-6065-49C9-831F-E2A1432E9034}" presName="textRect" presStyleLbl="revTx" presStyleIdx="1" presStyleCnt="5">
        <dgm:presLayoutVars>
          <dgm:chMax val="1"/>
          <dgm:chPref val="1"/>
        </dgm:presLayoutVars>
      </dgm:prSet>
      <dgm:spPr/>
    </dgm:pt>
    <dgm:pt modelId="{6270298B-E81A-4A48-A954-E363AC03C1C7}" type="pres">
      <dgm:prSet presAssocID="{A63F06D0-5BF2-460B-80EB-A0BAC131FC08}" presName="sibTrans" presStyleCnt="0"/>
      <dgm:spPr/>
    </dgm:pt>
    <dgm:pt modelId="{FF5699C3-949D-4611-8E4B-C22F8795549F}" type="pres">
      <dgm:prSet presAssocID="{20F1D839-4B41-40C6-B84E-47469E9E17DA}" presName="compNode" presStyleCnt="0"/>
      <dgm:spPr/>
    </dgm:pt>
    <dgm:pt modelId="{E2AEFAF2-9445-4BF3-9373-2D22503A716E}" type="pres">
      <dgm:prSet presAssocID="{20F1D839-4B41-40C6-B84E-47469E9E17DA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D2CD82E9-E46D-4F3A-AD93-D788D2DA8B7D}" type="pres">
      <dgm:prSet presAssocID="{20F1D839-4B41-40C6-B84E-47469E9E17D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07639D10-A69B-4F45-B61D-52F8D7C67B3E}" type="pres">
      <dgm:prSet presAssocID="{20F1D839-4B41-40C6-B84E-47469E9E17DA}" presName="spaceRect" presStyleCnt="0"/>
      <dgm:spPr/>
    </dgm:pt>
    <dgm:pt modelId="{4A0F796A-F929-4553-AEDA-EF7DB382F06B}" type="pres">
      <dgm:prSet presAssocID="{20F1D839-4B41-40C6-B84E-47469E9E17DA}" presName="textRect" presStyleLbl="revTx" presStyleIdx="2" presStyleCnt="5">
        <dgm:presLayoutVars>
          <dgm:chMax val="1"/>
          <dgm:chPref val="1"/>
        </dgm:presLayoutVars>
      </dgm:prSet>
      <dgm:spPr/>
    </dgm:pt>
    <dgm:pt modelId="{6B0E3549-09F5-463D-8BB2-DF755713258A}" type="pres">
      <dgm:prSet presAssocID="{C32695DA-405C-4369-B1B1-400D0FF50D08}" presName="sibTrans" presStyleCnt="0"/>
      <dgm:spPr/>
    </dgm:pt>
    <dgm:pt modelId="{01390DE9-B22C-446E-9803-D9899006AC2D}" type="pres">
      <dgm:prSet presAssocID="{D1B0D58F-1715-4AA9-BE86-17475E75AC47}" presName="compNode" presStyleCnt="0"/>
      <dgm:spPr/>
    </dgm:pt>
    <dgm:pt modelId="{EEAF341A-D4FA-44E8-A0AD-F846EFA6CBEA}" type="pres">
      <dgm:prSet presAssocID="{D1B0D58F-1715-4AA9-BE86-17475E75AC4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1D60C99-DF37-4E23-AC23-31E7586669AB}" type="pres">
      <dgm:prSet presAssocID="{D1B0D58F-1715-4AA9-BE86-17475E75AC4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9D7C6FE1-1D15-4567-83FA-EAA383B0D093}" type="pres">
      <dgm:prSet presAssocID="{D1B0D58F-1715-4AA9-BE86-17475E75AC47}" presName="spaceRect" presStyleCnt="0"/>
      <dgm:spPr/>
    </dgm:pt>
    <dgm:pt modelId="{E8A495A4-A5B8-480D-9CF4-B33DF0D018EF}" type="pres">
      <dgm:prSet presAssocID="{D1B0D58F-1715-4AA9-BE86-17475E75AC47}" presName="textRect" presStyleLbl="revTx" presStyleIdx="3" presStyleCnt="5">
        <dgm:presLayoutVars>
          <dgm:chMax val="1"/>
          <dgm:chPref val="1"/>
        </dgm:presLayoutVars>
      </dgm:prSet>
      <dgm:spPr/>
    </dgm:pt>
    <dgm:pt modelId="{3BF442E5-B863-48AA-AD2C-290D3FCA0609}" type="pres">
      <dgm:prSet presAssocID="{812868E4-7601-44E9-A173-1D2F9C3380D0}" presName="sibTrans" presStyleCnt="0"/>
      <dgm:spPr/>
    </dgm:pt>
    <dgm:pt modelId="{9A825406-DA13-47B5-852D-488271168C15}" type="pres">
      <dgm:prSet presAssocID="{9747773D-5DC2-4299-A543-EB8990D0E63E}" presName="compNode" presStyleCnt="0"/>
      <dgm:spPr/>
    </dgm:pt>
    <dgm:pt modelId="{306EB65F-2E65-41DA-AB46-F644BEA0DDE4}" type="pres">
      <dgm:prSet presAssocID="{9747773D-5DC2-4299-A543-EB8990D0E63E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489C7F80-F5CA-4A2B-A1A9-681112F6E83E}" type="pres">
      <dgm:prSet presAssocID="{9747773D-5DC2-4299-A543-EB8990D0E63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F6D6F06-DD97-4178-8C08-CB03C6BB18F6}" type="pres">
      <dgm:prSet presAssocID="{9747773D-5DC2-4299-A543-EB8990D0E63E}" presName="spaceRect" presStyleCnt="0"/>
      <dgm:spPr/>
    </dgm:pt>
    <dgm:pt modelId="{E1030352-16B2-4B16-9CBA-1DBD8F244015}" type="pres">
      <dgm:prSet presAssocID="{9747773D-5DC2-4299-A543-EB8990D0E63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3DBDF16-26A9-40FC-9EA2-50286CF19709}" srcId="{B70F4E6C-1290-406C-AA69-43C426E3771D}" destId="{CE2944CE-7E17-4629-8C89-F6AD1E55E6EB}" srcOrd="0" destOrd="0" parTransId="{3181B3C9-7A06-4422-99B5-5DE9D5A983F4}" sibTransId="{281AB034-D94D-46A9-8071-791A8B9C581C}"/>
    <dgm:cxn modelId="{E074AA24-C010-4BF3-AC97-B9187B022D1B}" type="presOf" srcId="{D1B0D58F-1715-4AA9-BE86-17475E75AC47}" destId="{E8A495A4-A5B8-480D-9CF4-B33DF0D018EF}" srcOrd="0" destOrd="0" presId="urn:microsoft.com/office/officeart/2018/5/layout/IconLeafLabelList"/>
    <dgm:cxn modelId="{30C74835-967C-41D6-B75B-9C17EC6FA498}" srcId="{B70F4E6C-1290-406C-AA69-43C426E3771D}" destId="{20F1D839-4B41-40C6-B84E-47469E9E17DA}" srcOrd="2" destOrd="0" parTransId="{5B8EA7CF-D311-4E7E-913D-31C467AD54ED}" sibTransId="{C32695DA-405C-4369-B1B1-400D0FF50D08}"/>
    <dgm:cxn modelId="{8DB09637-E655-49C3-86BC-13483180DCE0}" type="presOf" srcId="{9747773D-5DC2-4299-A543-EB8990D0E63E}" destId="{E1030352-16B2-4B16-9CBA-1DBD8F244015}" srcOrd="0" destOrd="0" presId="urn:microsoft.com/office/officeart/2018/5/layout/IconLeafLabelList"/>
    <dgm:cxn modelId="{8BC2AF3C-B78E-4B77-849B-7FBB088BF37E}" srcId="{B70F4E6C-1290-406C-AA69-43C426E3771D}" destId="{4D6E860B-6065-49C9-831F-E2A1432E9034}" srcOrd="1" destOrd="0" parTransId="{55ED879F-BBE5-4149-AEBA-2A533CDB02B2}" sibTransId="{A63F06D0-5BF2-460B-80EB-A0BAC131FC08}"/>
    <dgm:cxn modelId="{6394149D-3129-4093-8973-1F36A54F2C03}" type="presOf" srcId="{20F1D839-4B41-40C6-B84E-47469E9E17DA}" destId="{4A0F796A-F929-4553-AEDA-EF7DB382F06B}" srcOrd="0" destOrd="0" presId="urn:microsoft.com/office/officeart/2018/5/layout/IconLeafLabelList"/>
    <dgm:cxn modelId="{15321FA8-4A07-4D8C-BF16-2A779FBE2A94}" type="presOf" srcId="{B70F4E6C-1290-406C-AA69-43C426E3771D}" destId="{31881DB4-5530-4E09-B1CF-5D6178AFC4D9}" srcOrd="0" destOrd="0" presId="urn:microsoft.com/office/officeart/2018/5/layout/IconLeafLabelList"/>
    <dgm:cxn modelId="{F60773B1-7CCC-472A-A506-71D88A2B708F}" srcId="{B70F4E6C-1290-406C-AA69-43C426E3771D}" destId="{9747773D-5DC2-4299-A543-EB8990D0E63E}" srcOrd="4" destOrd="0" parTransId="{A73A997A-79D8-47C9-80A6-8B04605EC51A}" sibTransId="{AA5AD289-1C72-47A1-A330-88365EE5CA09}"/>
    <dgm:cxn modelId="{E52182F2-FC91-4ABB-89FD-C1B10B9F37E2}" type="presOf" srcId="{4D6E860B-6065-49C9-831F-E2A1432E9034}" destId="{C2D38B29-6F71-4F62-B75E-A85B86FDAB01}" srcOrd="0" destOrd="0" presId="urn:microsoft.com/office/officeart/2018/5/layout/IconLeafLabelList"/>
    <dgm:cxn modelId="{047FA8F4-ABFD-4E75-A547-77D094E53867}" type="presOf" srcId="{CE2944CE-7E17-4629-8C89-F6AD1E55E6EB}" destId="{B6029F3F-D7C1-497E-99CC-525008C6C5E8}" srcOrd="0" destOrd="0" presId="urn:microsoft.com/office/officeart/2018/5/layout/IconLeafLabelList"/>
    <dgm:cxn modelId="{7CE05BFF-B6EB-4835-B16D-78B1A3489E19}" srcId="{B70F4E6C-1290-406C-AA69-43C426E3771D}" destId="{D1B0D58F-1715-4AA9-BE86-17475E75AC47}" srcOrd="3" destOrd="0" parTransId="{76CFD1BA-50D6-4369-8165-529351A5274D}" sibTransId="{812868E4-7601-44E9-A173-1D2F9C3380D0}"/>
    <dgm:cxn modelId="{308DA5CB-FBA4-4C76-8145-D7ED8F69D693}" type="presParOf" srcId="{31881DB4-5530-4E09-B1CF-5D6178AFC4D9}" destId="{E6F80764-1244-4AAB-B714-9D326F219F73}" srcOrd="0" destOrd="0" presId="urn:microsoft.com/office/officeart/2018/5/layout/IconLeafLabelList"/>
    <dgm:cxn modelId="{0C5A694B-4AEE-41B0-92B9-F4A8B8AC7CEA}" type="presParOf" srcId="{E6F80764-1244-4AAB-B714-9D326F219F73}" destId="{580D11B0-9690-4863-927F-E6A175061EA3}" srcOrd="0" destOrd="0" presId="urn:microsoft.com/office/officeart/2018/5/layout/IconLeafLabelList"/>
    <dgm:cxn modelId="{8EE75969-326A-4087-8EA2-62FB05A679E6}" type="presParOf" srcId="{E6F80764-1244-4AAB-B714-9D326F219F73}" destId="{23ACA46A-2A3E-496D-BD5E-5280C3C0B731}" srcOrd="1" destOrd="0" presId="urn:microsoft.com/office/officeart/2018/5/layout/IconLeafLabelList"/>
    <dgm:cxn modelId="{B863E031-C034-4C4C-AA60-2B160E5ED036}" type="presParOf" srcId="{E6F80764-1244-4AAB-B714-9D326F219F73}" destId="{6DC9D939-3D18-4240-B6B5-FE3668EB5DB9}" srcOrd="2" destOrd="0" presId="urn:microsoft.com/office/officeart/2018/5/layout/IconLeafLabelList"/>
    <dgm:cxn modelId="{3D49F90F-8841-4DA6-A3A6-81BFFC4E324D}" type="presParOf" srcId="{E6F80764-1244-4AAB-B714-9D326F219F73}" destId="{B6029F3F-D7C1-497E-99CC-525008C6C5E8}" srcOrd="3" destOrd="0" presId="urn:microsoft.com/office/officeart/2018/5/layout/IconLeafLabelList"/>
    <dgm:cxn modelId="{0F3B9342-45BD-4BCF-8C09-175C88ED65F8}" type="presParOf" srcId="{31881DB4-5530-4E09-B1CF-5D6178AFC4D9}" destId="{7A4A45EB-C108-4B14-AE30-811AA033852C}" srcOrd="1" destOrd="0" presId="urn:microsoft.com/office/officeart/2018/5/layout/IconLeafLabelList"/>
    <dgm:cxn modelId="{7527F995-3313-4098-B08B-511FF4E64694}" type="presParOf" srcId="{31881DB4-5530-4E09-B1CF-5D6178AFC4D9}" destId="{23B49E9A-AF74-4A26-9EF3-7550DF011D4D}" srcOrd="2" destOrd="0" presId="urn:microsoft.com/office/officeart/2018/5/layout/IconLeafLabelList"/>
    <dgm:cxn modelId="{D83A1733-26AF-4836-A201-6D318E4E3647}" type="presParOf" srcId="{23B49E9A-AF74-4A26-9EF3-7550DF011D4D}" destId="{D605F0CB-4582-4958-8561-C38FD126A435}" srcOrd="0" destOrd="0" presId="urn:microsoft.com/office/officeart/2018/5/layout/IconLeafLabelList"/>
    <dgm:cxn modelId="{41FD50E2-CF2D-4D14-A519-348484DD24BB}" type="presParOf" srcId="{23B49E9A-AF74-4A26-9EF3-7550DF011D4D}" destId="{C9B66F43-7FE3-4D26-9D76-7230D2C15134}" srcOrd="1" destOrd="0" presId="urn:microsoft.com/office/officeart/2018/5/layout/IconLeafLabelList"/>
    <dgm:cxn modelId="{E7CDB0F8-D5D5-4A93-BD29-6BBCD7FBE189}" type="presParOf" srcId="{23B49E9A-AF74-4A26-9EF3-7550DF011D4D}" destId="{3D4B225C-8B70-4952-9A56-9A49ED16ECF1}" srcOrd="2" destOrd="0" presId="urn:microsoft.com/office/officeart/2018/5/layout/IconLeafLabelList"/>
    <dgm:cxn modelId="{611D24C8-B85B-40DF-B412-FFF98B6577F1}" type="presParOf" srcId="{23B49E9A-AF74-4A26-9EF3-7550DF011D4D}" destId="{C2D38B29-6F71-4F62-B75E-A85B86FDAB01}" srcOrd="3" destOrd="0" presId="urn:microsoft.com/office/officeart/2018/5/layout/IconLeafLabelList"/>
    <dgm:cxn modelId="{393A8D75-F2BE-49F6-8506-2A44414AA930}" type="presParOf" srcId="{31881DB4-5530-4E09-B1CF-5D6178AFC4D9}" destId="{6270298B-E81A-4A48-A954-E363AC03C1C7}" srcOrd="3" destOrd="0" presId="urn:microsoft.com/office/officeart/2018/5/layout/IconLeafLabelList"/>
    <dgm:cxn modelId="{C3315C91-58BE-4730-A14F-8446EF101831}" type="presParOf" srcId="{31881DB4-5530-4E09-B1CF-5D6178AFC4D9}" destId="{FF5699C3-949D-4611-8E4B-C22F8795549F}" srcOrd="4" destOrd="0" presId="urn:microsoft.com/office/officeart/2018/5/layout/IconLeafLabelList"/>
    <dgm:cxn modelId="{6E7A4995-EDB9-41E5-AF11-8D6F9CA8EC43}" type="presParOf" srcId="{FF5699C3-949D-4611-8E4B-C22F8795549F}" destId="{E2AEFAF2-9445-4BF3-9373-2D22503A716E}" srcOrd="0" destOrd="0" presId="urn:microsoft.com/office/officeart/2018/5/layout/IconLeafLabelList"/>
    <dgm:cxn modelId="{7C63068B-4263-41AE-892A-5C8FED800889}" type="presParOf" srcId="{FF5699C3-949D-4611-8E4B-C22F8795549F}" destId="{D2CD82E9-E46D-4F3A-AD93-D788D2DA8B7D}" srcOrd="1" destOrd="0" presId="urn:microsoft.com/office/officeart/2018/5/layout/IconLeafLabelList"/>
    <dgm:cxn modelId="{7548BC86-A751-4A9C-B9E6-457E7C633ED3}" type="presParOf" srcId="{FF5699C3-949D-4611-8E4B-C22F8795549F}" destId="{07639D10-A69B-4F45-B61D-52F8D7C67B3E}" srcOrd="2" destOrd="0" presId="urn:microsoft.com/office/officeart/2018/5/layout/IconLeafLabelList"/>
    <dgm:cxn modelId="{3C4B4455-618B-44E9-87D0-54226653C944}" type="presParOf" srcId="{FF5699C3-949D-4611-8E4B-C22F8795549F}" destId="{4A0F796A-F929-4553-AEDA-EF7DB382F06B}" srcOrd="3" destOrd="0" presId="urn:microsoft.com/office/officeart/2018/5/layout/IconLeafLabelList"/>
    <dgm:cxn modelId="{901C0492-CA06-4561-A573-4EBF48CE310A}" type="presParOf" srcId="{31881DB4-5530-4E09-B1CF-5D6178AFC4D9}" destId="{6B0E3549-09F5-463D-8BB2-DF755713258A}" srcOrd="5" destOrd="0" presId="urn:microsoft.com/office/officeart/2018/5/layout/IconLeafLabelList"/>
    <dgm:cxn modelId="{32AAC206-B492-407B-A772-3958EA50254C}" type="presParOf" srcId="{31881DB4-5530-4E09-B1CF-5D6178AFC4D9}" destId="{01390DE9-B22C-446E-9803-D9899006AC2D}" srcOrd="6" destOrd="0" presId="urn:microsoft.com/office/officeart/2018/5/layout/IconLeafLabelList"/>
    <dgm:cxn modelId="{35D27DE3-2F23-4F7E-85AC-172021C52657}" type="presParOf" srcId="{01390DE9-B22C-446E-9803-D9899006AC2D}" destId="{EEAF341A-D4FA-44E8-A0AD-F846EFA6CBEA}" srcOrd="0" destOrd="0" presId="urn:microsoft.com/office/officeart/2018/5/layout/IconLeafLabelList"/>
    <dgm:cxn modelId="{72600BB9-BD6E-4A65-8CE4-AD2268EA5C22}" type="presParOf" srcId="{01390DE9-B22C-446E-9803-D9899006AC2D}" destId="{71D60C99-DF37-4E23-AC23-31E7586669AB}" srcOrd="1" destOrd="0" presId="urn:microsoft.com/office/officeart/2018/5/layout/IconLeafLabelList"/>
    <dgm:cxn modelId="{EB05FB77-5761-4A7D-8DC3-073F7938C5F2}" type="presParOf" srcId="{01390DE9-B22C-446E-9803-D9899006AC2D}" destId="{9D7C6FE1-1D15-4567-83FA-EAA383B0D093}" srcOrd="2" destOrd="0" presId="urn:microsoft.com/office/officeart/2018/5/layout/IconLeafLabelList"/>
    <dgm:cxn modelId="{966A8C6F-17A3-4DAE-BA92-85C48CE1D6BB}" type="presParOf" srcId="{01390DE9-B22C-446E-9803-D9899006AC2D}" destId="{E8A495A4-A5B8-480D-9CF4-B33DF0D018EF}" srcOrd="3" destOrd="0" presId="urn:microsoft.com/office/officeart/2018/5/layout/IconLeafLabelList"/>
    <dgm:cxn modelId="{FFD81159-A9CC-46FF-90FD-E8BB2CF7FC46}" type="presParOf" srcId="{31881DB4-5530-4E09-B1CF-5D6178AFC4D9}" destId="{3BF442E5-B863-48AA-AD2C-290D3FCA0609}" srcOrd="7" destOrd="0" presId="urn:microsoft.com/office/officeart/2018/5/layout/IconLeafLabelList"/>
    <dgm:cxn modelId="{A4CCD5AB-12D1-4EE6-A012-AA030ACE4B6F}" type="presParOf" srcId="{31881DB4-5530-4E09-B1CF-5D6178AFC4D9}" destId="{9A825406-DA13-47B5-852D-488271168C15}" srcOrd="8" destOrd="0" presId="urn:microsoft.com/office/officeart/2018/5/layout/IconLeafLabelList"/>
    <dgm:cxn modelId="{83CA7AD4-C2D0-4DB8-8582-0D83FC5F38F9}" type="presParOf" srcId="{9A825406-DA13-47B5-852D-488271168C15}" destId="{306EB65F-2E65-41DA-AB46-F644BEA0DDE4}" srcOrd="0" destOrd="0" presId="urn:microsoft.com/office/officeart/2018/5/layout/IconLeafLabelList"/>
    <dgm:cxn modelId="{6A0A738F-A1B3-41FC-8E8B-96C27FBC27BE}" type="presParOf" srcId="{9A825406-DA13-47B5-852D-488271168C15}" destId="{489C7F80-F5CA-4A2B-A1A9-681112F6E83E}" srcOrd="1" destOrd="0" presId="urn:microsoft.com/office/officeart/2018/5/layout/IconLeafLabelList"/>
    <dgm:cxn modelId="{0F9E09B8-3831-42DB-887E-F8150A850832}" type="presParOf" srcId="{9A825406-DA13-47B5-852D-488271168C15}" destId="{0F6D6F06-DD97-4178-8C08-CB03C6BB18F6}" srcOrd="2" destOrd="0" presId="urn:microsoft.com/office/officeart/2018/5/layout/IconLeafLabelList"/>
    <dgm:cxn modelId="{1C47220D-8F74-418A-A5DE-33E49BA0C2A9}" type="presParOf" srcId="{9A825406-DA13-47B5-852D-488271168C15}" destId="{E1030352-16B2-4B16-9CBA-1DBD8F24401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D11B0-9690-4863-927F-E6A175061EA3}">
      <dsp:nvSpPr>
        <dsp:cNvPr id="0" name=""/>
        <dsp:cNvSpPr/>
      </dsp:nvSpPr>
      <dsp:spPr>
        <a:xfrm>
          <a:off x="480732" y="18846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CA46A-2A3E-496D-BD5E-5280C3C0B731}">
      <dsp:nvSpPr>
        <dsp:cNvPr id="0" name=""/>
        <dsp:cNvSpPr/>
      </dsp:nvSpPr>
      <dsp:spPr>
        <a:xfrm>
          <a:off x="714732" y="422460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29F3F-D7C1-497E-99CC-525008C6C5E8}">
      <dsp:nvSpPr>
        <dsp:cNvPr id="0" name=""/>
        <dsp:cNvSpPr/>
      </dsp:nvSpPr>
      <dsp:spPr>
        <a:xfrm>
          <a:off x="129732" y="162846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Anonymita</a:t>
          </a:r>
          <a:endParaRPr lang="en-US" sz="1200" kern="1200"/>
        </a:p>
      </dsp:txBody>
      <dsp:txXfrm>
        <a:off x="129732" y="1628461"/>
        <a:ext cx="1800000" cy="720000"/>
      </dsp:txXfrm>
    </dsp:sp>
    <dsp:sp modelId="{D605F0CB-4582-4958-8561-C38FD126A435}">
      <dsp:nvSpPr>
        <dsp:cNvPr id="0" name=""/>
        <dsp:cNvSpPr/>
      </dsp:nvSpPr>
      <dsp:spPr>
        <a:xfrm>
          <a:off x="2595733" y="18846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66F43-7FE3-4D26-9D76-7230D2C15134}">
      <dsp:nvSpPr>
        <dsp:cNvPr id="0" name=""/>
        <dsp:cNvSpPr/>
      </dsp:nvSpPr>
      <dsp:spPr>
        <a:xfrm>
          <a:off x="2829733" y="42246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D38B29-6F71-4F62-B75E-A85B86FDAB01}">
      <dsp:nvSpPr>
        <dsp:cNvPr id="0" name=""/>
        <dsp:cNvSpPr/>
      </dsp:nvSpPr>
      <dsp:spPr>
        <a:xfrm>
          <a:off x="2244733" y="162846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Možnost připojení odkudkoli</a:t>
          </a:r>
          <a:endParaRPr lang="en-US" sz="1200" kern="1200"/>
        </a:p>
      </dsp:txBody>
      <dsp:txXfrm>
        <a:off x="2244733" y="1628461"/>
        <a:ext cx="1800000" cy="720000"/>
      </dsp:txXfrm>
    </dsp:sp>
    <dsp:sp modelId="{E2AEFAF2-9445-4BF3-9373-2D22503A716E}">
      <dsp:nvSpPr>
        <dsp:cNvPr id="0" name=""/>
        <dsp:cNvSpPr/>
      </dsp:nvSpPr>
      <dsp:spPr>
        <a:xfrm>
          <a:off x="4710733" y="18846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D82E9-E46D-4F3A-AD93-D788D2DA8B7D}">
      <dsp:nvSpPr>
        <dsp:cNvPr id="0" name=""/>
        <dsp:cNvSpPr/>
      </dsp:nvSpPr>
      <dsp:spPr>
        <a:xfrm>
          <a:off x="4944733" y="42246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F796A-F929-4553-AEDA-EF7DB382F06B}">
      <dsp:nvSpPr>
        <dsp:cNvPr id="0" name=""/>
        <dsp:cNvSpPr/>
      </dsp:nvSpPr>
      <dsp:spPr>
        <a:xfrm>
          <a:off x="4359733" y="162846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Možnost pomáhat více žákům najednou</a:t>
          </a:r>
          <a:endParaRPr lang="en-US" sz="1200" kern="1200"/>
        </a:p>
      </dsp:txBody>
      <dsp:txXfrm>
        <a:off x="4359733" y="1628461"/>
        <a:ext cx="1800000" cy="720000"/>
      </dsp:txXfrm>
    </dsp:sp>
    <dsp:sp modelId="{EEAF341A-D4FA-44E8-A0AD-F846EFA6CBEA}">
      <dsp:nvSpPr>
        <dsp:cNvPr id="0" name=""/>
        <dsp:cNvSpPr/>
      </dsp:nvSpPr>
      <dsp:spPr>
        <a:xfrm>
          <a:off x="1538233" y="279846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60C99-DF37-4E23-AC23-31E7586669AB}">
      <dsp:nvSpPr>
        <dsp:cNvPr id="0" name=""/>
        <dsp:cNvSpPr/>
      </dsp:nvSpPr>
      <dsp:spPr>
        <a:xfrm>
          <a:off x="1772233" y="3032461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495A4-A5B8-480D-9CF4-B33DF0D018EF}">
      <dsp:nvSpPr>
        <dsp:cNvPr id="0" name=""/>
        <dsp:cNvSpPr/>
      </dsp:nvSpPr>
      <dsp:spPr>
        <a:xfrm>
          <a:off x="1187233" y="423846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Každý žák může pracovat svým tempem (jedna konverzace trvá průměrně 48 minut)</a:t>
          </a:r>
          <a:endParaRPr lang="en-US" sz="1200" kern="1200"/>
        </a:p>
      </dsp:txBody>
      <dsp:txXfrm>
        <a:off x="1187233" y="4238461"/>
        <a:ext cx="1800000" cy="720000"/>
      </dsp:txXfrm>
    </dsp:sp>
    <dsp:sp modelId="{306EB65F-2E65-41DA-AB46-F644BEA0DDE4}">
      <dsp:nvSpPr>
        <dsp:cNvPr id="0" name=""/>
        <dsp:cNvSpPr/>
      </dsp:nvSpPr>
      <dsp:spPr>
        <a:xfrm>
          <a:off x="3653233" y="2798461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9C7F80-F5CA-4A2B-A1A9-681112F6E83E}">
      <dsp:nvSpPr>
        <dsp:cNvPr id="0" name=""/>
        <dsp:cNvSpPr/>
      </dsp:nvSpPr>
      <dsp:spPr>
        <a:xfrm>
          <a:off x="3887233" y="3032461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30352-16B2-4B16-9CBA-1DBD8F244015}">
      <dsp:nvSpPr>
        <dsp:cNvPr id="0" name=""/>
        <dsp:cNvSpPr/>
      </dsp:nvSpPr>
      <dsp:spPr>
        <a:xfrm>
          <a:off x="3302233" y="423846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/>
            <a:t>K textu v chatu se můžete během konverzace vracet</a:t>
          </a:r>
          <a:endParaRPr lang="en-US" sz="1200" kern="1200"/>
        </a:p>
      </dsp:txBody>
      <dsp:txXfrm>
        <a:off x="3302233" y="4238461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4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9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2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9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7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0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5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2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2" r:id="rId6"/>
    <p:sldLayoutId id="2147483738" r:id="rId7"/>
    <p:sldLayoutId id="2147483739" r:id="rId8"/>
    <p:sldLayoutId id="2147483740" r:id="rId9"/>
    <p:sldLayoutId id="2147483741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hyperlink" Target="https://www.novinky.cz/clanek/veda-skoly-olomoucti-studenti-nabizeji-bezplatne-online-doucovani-matematiky-4051032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Eliska.berankova01@upol.cz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scoach.scot/" TargetMode="External"/><Relationship Id="rId2" Type="http://schemas.openxmlformats.org/officeDocument/2006/relationships/hyperlink" Target="https://www.mattecoach.s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almers.se/en/" TargetMode="External"/><Relationship Id="rId4" Type="http://schemas.openxmlformats.org/officeDocument/2006/relationships/hyperlink" Target="https://mattecoach.upol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Abstraktní kouřové pozadí">
            <a:extLst>
              <a:ext uri="{FF2B5EF4-FFF2-40B4-BE49-F238E27FC236}">
                <a16:creationId xmlns:a16="http://schemas.microsoft.com/office/drawing/2014/main" id="{CA5DFBAB-D47C-12BD-76F4-9C7741A35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92" b="8922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8BE8C52-9C3E-4691-A186-7582BDF4B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" y="696037"/>
            <a:ext cx="12188952" cy="5172500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71000">
                <a:srgbClr val="000000">
                  <a:alpha val="2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D96181-A0DC-D5C9-60ED-544908634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01" y="1294263"/>
            <a:ext cx="11061290" cy="2611940"/>
          </a:xfrm>
        </p:spPr>
        <p:txBody>
          <a:bodyPr>
            <a:normAutofit/>
          </a:bodyPr>
          <a:lstStyle/>
          <a:p>
            <a:r>
              <a:rPr lang="cs-CZ" sz="5400" i="0" dirty="0" err="1">
                <a:solidFill>
                  <a:srgbClr val="FFFFFF"/>
                </a:solidFill>
                <a:latin typeface="+mn-lt"/>
              </a:rPr>
              <a:t>Mattecoach</a:t>
            </a:r>
            <a:endParaRPr lang="cs-CZ" sz="5400" i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14F4D1-8C05-2B10-9BC9-D87A75F27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5762" y="4020319"/>
            <a:ext cx="8818168" cy="92784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400" b="1" dirty="0">
                <a:solidFill>
                  <a:srgbClr val="FFFFFF"/>
                </a:solidFill>
              </a:rPr>
              <a:t>Eliška Beránková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solidFill>
                  <a:srgbClr val="FFFFFF"/>
                </a:solidFill>
              </a:rPr>
              <a:t>Katedra algebry a geometrie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solidFill>
                  <a:srgbClr val="FFFFFF"/>
                </a:solidFill>
              </a:rPr>
              <a:t>Univerzita Palackého v Olomouci</a:t>
            </a:r>
          </a:p>
        </p:txBody>
      </p:sp>
    </p:spTree>
    <p:extLst>
      <p:ext uri="{BB962C8B-B14F-4D97-AF65-F5344CB8AC3E}">
        <p14:creationId xmlns:p14="http://schemas.microsoft.com/office/powerpoint/2010/main" val="354428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45E7A1-9814-F472-DA27-439903845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rok fungování aplikace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9A875-4AA3-8C88-8CDC-3B3E644F4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14. října 2024 – spuštění aplikace</a:t>
            </a:r>
          </a:p>
          <a:p>
            <a:r>
              <a:rPr lang="cs-CZ" dirty="0"/>
              <a:t>22 zapojených koučů</a:t>
            </a:r>
          </a:p>
          <a:p>
            <a:r>
              <a:rPr lang="cs-CZ" dirty="0"/>
              <a:t>1274 realizovaných konverzací/1432 přihlášených žáků</a:t>
            </a:r>
          </a:p>
          <a:p>
            <a:r>
              <a:rPr lang="cs-CZ" dirty="0"/>
              <a:t>1831 </a:t>
            </a:r>
            <a:r>
              <a:rPr lang="cs-CZ" dirty="0" err="1"/>
              <a:t>odkoučovaných</a:t>
            </a:r>
            <a:r>
              <a:rPr lang="cs-CZ" dirty="0"/>
              <a:t> hodin</a:t>
            </a:r>
          </a:p>
          <a:p>
            <a:r>
              <a:rPr lang="cs-CZ" dirty="0"/>
              <a:t>Propagace na školách, na dnech otevřených dveří, v médiích (periodika, rozhlas, televize)</a:t>
            </a:r>
          </a:p>
          <a:p>
            <a:r>
              <a:rPr lang="cs-CZ" dirty="0"/>
              <a:t>Předmět </a:t>
            </a:r>
            <a:r>
              <a:rPr lang="cs-CZ" dirty="0" err="1"/>
              <a:t>Mattecoach</a:t>
            </a:r>
            <a:r>
              <a:rPr lang="cs-CZ" dirty="0"/>
              <a:t> (2 kredity) – teorie online vyučování, praktický výcvik, analýza a reflexe </a:t>
            </a:r>
            <a:r>
              <a:rPr lang="cs-CZ" dirty="0" err="1"/>
              <a:t>chatů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1710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15CA9-F85C-8373-F0AC-A8F90351A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5349"/>
            <a:ext cx="9906000" cy="1382156"/>
          </a:xfrm>
        </p:spPr>
        <p:txBody>
          <a:bodyPr/>
          <a:lstStyle/>
          <a:p>
            <a:r>
              <a:rPr lang="cs-CZ" dirty="0"/>
              <a:t>propagace: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E4349A-8C2A-C8C1-2F12-A4D714689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97505"/>
            <a:ext cx="9906000" cy="4024424"/>
          </a:xfrm>
        </p:spPr>
        <p:txBody>
          <a:bodyPr>
            <a:normAutofit/>
          </a:bodyPr>
          <a:lstStyle/>
          <a:p>
            <a:r>
              <a:rPr lang="cs-CZ" dirty="0"/>
              <a:t>Návštěvy ve školách</a:t>
            </a:r>
          </a:p>
          <a:p>
            <a:r>
              <a:rPr lang="cs-CZ" dirty="0"/>
              <a:t>Dny otevřených dveří Přírodovědecké fakulty UP</a:t>
            </a:r>
          </a:p>
          <a:p>
            <a:r>
              <a:rPr lang="cs-CZ" dirty="0"/>
              <a:t>Články v periodikách</a:t>
            </a:r>
            <a:endParaRPr lang="cs-CZ" dirty="0">
              <a:hlinkClick r:id="rId4"/>
            </a:endParaRPr>
          </a:p>
          <a:p>
            <a:r>
              <a:rPr lang="cs-CZ" dirty="0">
                <a:hlinkClick r:id="rId4"/>
              </a:rPr>
              <a:t>https://www.novinky.cz/clanek/veda-skoly-olomoucti-studenti-nabizeji-bezplatne-online-doucovani-matematiky-40510322</a:t>
            </a:r>
            <a:endParaRPr lang="cs-CZ" dirty="0"/>
          </a:p>
          <a:p>
            <a:r>
              <a:rPr lang="cs-CZ" dirty="0"/>
              <a:t>Reportáž v CNN Prima News:</a:t>
            </a:r>
          </a:p>
          <a:p>
            <a:r>
              <a:rPr lang="cs-CZ" dirty="0"/>
              <a:t>IG: </a:t>
            </a:r>
            <a:r>
              <a:rPr lang="cs-CZ" b="1" dirty="0" err="1"/>
              <a:t>mattecoach_cz</a:t>
            </a:r>
            <a:br>
              <a:rPr lang="cs-CZ" dirty="0"/>
            </a:b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Video WhatsApp, 2025-02-16 v 18.15.21_278ac3d1">
            <a:hlinkClick r:id="" action="ppaction://media"/>
            <a:extLst>
              <a:ext uri="{FF2B5EF4-FFF2-40B4-BE49-F238E27FC236}">
                <a16:creationId xmlns:a16="http://schemas.microsoft.com/office/drawing/2014/main" id="{A493DB24-CA6F-931F-537B-C374228B58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1071" y="3753410"/>
            <a:ext cx="4280452" cy="2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6D050182-C27C-6392-8A2C-2AEB651484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207734"/>
              </p:ext>
            </p:extLst>
          </p:nvPr>
        </p:nvGraphicFramePr>
        <p:xfrm>
          <a:off x="1142999" y="582909"/>
          <a:ext cx="10261879" cy="414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55BBB6E-436A-3881-ED0F-4FD28CF24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790254"/>
              </p:ext>
            </p:extLst>
          </p:nvPr>
        </p:nvGraphicFramePr>
        <p:xfrm>
          <a:off x="1056373" y="4918563"/>
          <a:ext cx="10261877" cy="1460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3347">
                  <a:extLst>
                    <a:ext uri="{9D8B030D-6E8A-4147-A177-3AD203B41FA5}">
                      <a16:colId xmlns:a16="http://schemas.microsoft.com/office/drawing/2014/main" val="469505982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2896082891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2605107899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4070506008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2346270537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3283806211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4003702278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3662049725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827308363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1987850874"/>
                    </a:ext>
                  </a:extLst>
                </a:gridCol>
                <a:gridCol w="804853">
                  <a:extLst>
                    <a:ext uri="{9D8B030D-6E8A-4147-A177-3AD203B41FA5}">
                      <a16:colId xmlns:a16="http://schemas.microsoft.com/office/drawing/2014/main" val="1480951815"/>
                    </a:ext>
                  </a:extLst>
                </a:gridCol>
              </a:tblGrid>
              <a:tr h="4521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Říjen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Listopad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Prosinec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Leden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Únor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Březen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Duben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Květen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Červen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b="1" u="none" strike="noStrike" dirty="0">
                          <a:effectLst/>
                        </a:rPr>
                        <a:t>Celkem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7491008"/>
                  </a:ext>
                </a:extLst>
              </a:tr>
              <a:tr h="4521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Počet konverzací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43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42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33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33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299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414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243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88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83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b="1" u="none" strike="noStrike" dirty="0">
                          <a:effectLst/>
                        </a:rPr>
                        <a:t>1278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97981956"/>
                  </a:ext>
                </a:extLst>
              </a:tr>
              <a:tr h="45217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Počet přihlášených studentů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56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44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>
                          <a:effectLst/>
                        </a:rPr>
                        <a:t>36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370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456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258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90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u="none" strike="noStrike" dirty="0">
                          <a:effectLst/>
                        </a:rPr>
                        <a:t>85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cs-CZ" sz="1800" b="1" u="none" strike="noStrike" dirty="0">
                          <a:effectLst/>
                        </a:rPr>
                        <a:t>1433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70471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787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37ADDEBB-B832-3A48-3828-28EA0B9B30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821802"/>
              </p:ext>
            </p:extLst>
          </p:nvPr>
        </p:nvGraphicFramePr>
        <p:xfrm>
          <a:off x="552450" y="618259"/>
          <a:ext cx="11087100" cy="562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9870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BB4D9590-3010-C4D6-1C20-D0D7546461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4860594"/>
              </p:ext>
            </p:extLst>
          </p:nvPr>
        </p:nvGraphicFramePr>
        <p:xfrm>
          <a:off x="1075174" y="713433"/>
          <a:ext cx="10410092" cy="5496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8097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ABE350A-3AF9-B366-B432-F34C2DD641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238672"/>
              </p:ext>
            </p:extLst>
          </p:nvPr>
        </p:nvGraphicFramePr>
        <p:xfrm>
          <a:off x="1007919" y="550719"/>
          <a:ext cx="10041082" cy="5483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653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C8D1673-82FD-FE87-BFE0-0F43C35FE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327571"/>
              </p:ext>
            </p:extLst>
          </p:nvPr>
        </p:nvGraphicFramePr>
        <p:xfrm>
          <a:off x="753626" y="371789"/>
          <a:ext cx="10483362" cy="5893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487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B5F45-3ACF-D50D-B39E-AF922F4B1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Plány do budoucna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ABD2BB-57C3-792F-2296-B3A728538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Rozšíření podpory pro studenty VŠ</a:t>
            </a:r>
          </a:p>
          <a:p>
            <a:r>
              <a:rPr lang="cs-CZ" dirty="0"/>
              <a:t>Rozšíření podpory na Slovensko</a:t>
            </a:r>
          </a:p>
          <a:p>
            <a:r>
              <a:rPr lang="cs-CZ" dirty="0"/>
              <a:t>Analýza konverzací – spolupráce se švédskými a skotskou univerzitou</a:t>
            </a:r>
          </a:p>
          <a:p>
            <a:r>
              <a:rPr lang="cs-CZ" dirty="0"/>
              <a:t>Využití realizovaných konverzací ve výuce budoucích učitelů matematiky</a:t>
            </a:r>
          </a:p>
          <a:p>
            <a:r>
              <a:rPr lang="cs-CZ" dirty="0"/>
              <a:t>Podpora nadaných žáků</a:t>
            </a:r>
          </a:p>
        </p:txBody>
      </p:sp>
    </p:spTree>
    <p:extLst>
      <p:ext uri="{BB962C8B-B14F-4D97-AF65-F5344CB8AC3E}">
        <p14:creationId xmlns:p14="http://schemas.microsoft.com/office/powerpoint/2010/main" val="2204059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8BB868-E897-A975-39EC-4A82AE63E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988" y="533400"/>
            <a:ext cx="4496228" cy="1690687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Jak se připojit?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C0C7CE-85F3-E0CE-EB86-66D4EA5E1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789" y="2290762"/>
            <a:ext cx="4572428" cy="4033837"/>
          </a:xfrm>
        </p:spPr>
        <p:txBody>
          <a:bodyPr anchor="t">
            <a:norm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Zadáte jméno – nemusí to být vaše skutečné jméno. (záruka anonymity)</a:t>
            </a:r>
          </a:p>
          <a:p>
            <a:pPr marL="342900" lvl="0" indent="-342900">
              <a:buFont typeface="+mj-lt"/>
              <a:buAutoNum type="arabicParenR"/>
            </a:pP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 jakým tématem/oblastí potřebujete pomoct?</a:t>
            </a:r>
          </a:p>
          <a:p>
            <a:pPr marL="342900" lvl="0" indent="-342900">
              <a:buFont typeface="+mj-lt"/>
              <a:buAutoNum type="arabicParenR"/>
            </a:pP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 jaké jste třídě?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arenR"/>
            </a:pPr>
            <a:r>
              <a:rPr lang="cs-CZ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 jakém kraji bydlíte?</a:t>
            </a:r>
          </a:p>
          <a:p>
            <a:pPr marL="0" lvl="0" indent="0">
              <a:spcAft>
                <a:spcPts val="800"/>
              </a:spcAft>
              <a:buNone/>
            </a:pPr>
            <a:endParaRPr lang="cs-CZ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800"/>
              </a:spcAft>
              <a:buNone/>
            </a:pPr>
            <a:endParaRPr lang="cs-CZ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, Lidská tvář, oblečení, dívka&#10;&#10;Obsah vygenerovaný umělou inteligencí může být nesprávný.">
            <a:extLst>
              <a:ext uri="{FF2B5EF4-FFF2-40B4-BE49-F238E27FC236}">
                <a16:creationId xmlns:a16="http://schemas.microsoft.com/office/drawing/2014/main" id="{A7AD8B71-00F2-BADE-AF0F-E94B51E3C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8" y="907470"/>
            <a:ext cx="5116924" cy="461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FA4B5D5-024A-CF92-36A0-F7E6017EF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Děkuji za pozornost!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C2F862E-C7EB-3B94-4C18-51F051121F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Eliška Beránková</a:t>
            </a:r>
          </a:p>
          <a:p>
            <a:r>
              <a:rPr lang="cs-CZ" dirty="0">
                <a:hlinkClick r:id="rId2"/>
              </a:rPr>
              <a:t>Eliska.berankova01@upol</a:t>
            </a:r>
            <a:r>
              <a:rPr lang="cs-CZ">
                <a:hlinkClick r:id="rId2"/>
              </a:rPr>
              <a:t>.cz</a:t>
            </a:r>
            <a:endParaRPr lang="cs-CZ" dirty="0"/>
          </a:p>
          <a:p>
            <a:endParaRPr lang="cs-CZ" dirty="0"/>
          </a:p>
          <a:p>
            <a:endParaRPr lang="cs-CZ" u="sng" dirty="0"/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34372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BD9B2-9435-D120-9392-5AF0E3A4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Co je to </a:t>
            </a:r>
            <a:r>
              <a:rPr lang="cs-CZ" dirty="0" err="1">
                <a:latin typeface="+mn-lt"/>
              </a:rPr>
              <a:t>Mattecoach</a:t>
            </a:r>
            <a:r>
              <a:rPr lang="cs-CZ" dirty="0">
                <a:latin typeface="+mn-lt"/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C5D821-DF36-63E0-A085-1B4F4DA17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Švédská aplikace pro doučování matematiky pro žáky ZŠ a SŠ</a:t>
            </a:r>
          </a:p>
          <a:p>
            <a:r>
              <a:rPr lang="cs-CZ" dirty="0"/>
              <a:t>Funguje od roku 2009</a:t>
            </a:r>
          </a:p>
          <a:p>
            <a:r>
              <a:rPr lang="cs-CZ" dirty="0"/>
              <a:t>Celkem pomohla už více než 70 000 žákům (ve Švédsku)</a:t>
            </a:r>
          </a:p>
          <a:p>
            <a:pPr algn="l"/>
            <a:r>
              <a:rPr lang="cs-CZ" dirty="0"/>
              <a:t>Zapojené univerzity ve Švédsku: </a:t>
            </a:r>
            <a:r>
              <a:rPr lang="cs-CZ" dirty="0" err="1"/>
              <a:t>Linköping</a:t>
            </a:r>
            <a:r>
              <a:rPr lang="cs-CZ" dirty="0"/>
              <a:t> University, </a:t>
            </a:r>
            <a:r>
              <a:rPr lang="en-US" dirty="0"/>
              <a:t>KTH Royal Institute of Technology</a:t>
            </a:r>
            <a:r>
              <a:rPr lang="cs-CZ" dirty="0"/>
              <a:t> (Stockholm), </a:t>
            </a:r>
            <a:r>
              <a:rPr lang="cs-CZ" dirty="0" err="1"/>
              <a:t>Chalmers</a:t>
            </a:r>
            <a:r>
              <a:rPr lang="cs-CZ" dirty="0"/>
              <a:t> University </a:t>
            </a:r>
            <a:r>
              <a:rPr lang="cs-CZ" dirty="0" err="1"/>
              <a:t>of</a:t>
            </a:r>
            <a:r>
              <a:rPr lang="cs-CZ" dirty="0"/>
              <a:t> Technology (Göteborg)</a:t>
            </a:r>
          </a:p>
          <a:p>
            <a:r>
              <a:rPr lang="cs-CZ" dirty="0">
                <a:hlinkClick r:id="rId2"/>
              </a:rPr>
              <a:t>https://www.mattecoach.se/</a:t>
            </a:r>
            <a:endParaRPr lang="cs-CZ" dirty="0"/>
          </a:p>
          <a:p>
            <a:r>
              <a:rPr lang="cs-CZ" dirty="0"/>
              <a:t>V roce 2023 se zapojila univerzita ve Skotsku: </a:t>
            </a:r>
            <a:r>
              <a:rPr lang="cs-CZ" dirty="0" err="1"/>
              <a:t>The</a:t>
            </a:r>
            <a:r>
              <a:rPr lang="cs-CZ" dirty="0"/>
              <a:t> University </a:t>
            </a:r>
            <a:r>
              <a:rPr lang="cs-CZ" dirty="0" err="1"/>
              <a:t>of</a:t>
            </a:r>
            <a:r>
              <a:rPr lang="cs-CZ" dirty="0"/>
              <a:t> Edinburgh</a:t>
            </a:r>
          </a:p>
          <a:p>
            <a:r>
              <a:rPr lang="cs-CZ" dirty="0">
                <a:hlinkClick r:id="rId3"/>
              </a:rPr>
              <a:t>https://mathscoach.scot/</a:t>
            </a:r>
            <a:endParaRPr lang="cs-CZ" dirty="0"/>
          </a:p>
          <a:p>
            <a:r>
              <a:rPr lang="cs-CZ" dirty="0"/>
              <a:t>14. října 2024 - spuštění české verze projektu </a:t>
            </a:r>
          </a:p>
          <a:p>
            <a:r>
              <a:rPr lang="cs-CZ" dirty="0">
                <a:hlinkClick r:id="rId4"/>
              </a:rPr>
              <a:t>https://mattecoach.upol.cz/</a:t>
            </a:r>
            <a:endParaRPr lang="cs-CZ" dirty="0"/>
          </a:p>
          <a:p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>
              <a:hlinkClick r:id="rId5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698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8E00D-189F-436B-FAAB-E62FD3EB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4" descr="Obsah obrázku interiér, Kancelářská budova, zeď, počítač&#10;&#10;Popis byl vytvořen automaticky">
            <a:extLst>
              <a:ext uri="{FF2B5EF4-FFF2-40B4-BE49-F238E27FC236}">
                <a16:creationId xmlns:a16="http://schemas.microsoft.com/office/drawing/2014/main" id="{5D82DE03-E837-2D03-5081-828ADCB31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0" t="25277" r="8262" b="9206"/>
          <a:stretch/>
        </p:blipFill>
        <p:spPr>
          <a:xfrm>
            <a:off x="6481745" y="3475519"/>
            <a:ext cx="5574242" cy="32358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F82DD56-DEBD-9217-9A35-BDA4B2F02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47"/>
          <a:stretch/>
        </p:blipFill>
        <p:spPr>
          <a:xfrm>
            <a:off x="358966" y="315796"/>
            <a:ext cx="9426605" cy="2648320"/>
          </a:xfrm>
          <a:prstGeom prst="rect">
            <a:avLst/>
          </a:prstGeom>
        </p:spPr>
      </p:pic>
      <p:pic>
        <p:nvPicPr>
          <p:cNvPr id="5" name="Obrázek 4" descr="Obsah obrázku text, oblečení, osoba, interiér&#10;&#10;Obsah generovaný pomocí AI může být nesprávný.">
            <a:extLst>
              <a:ext uri="{FF2B5EF4-FFF2-40B4-BE49-F238E27FC236}">
                <a16:creationId xmlns:a16="http://schemas.microsoft.com/office/drawing/2014/main" id="{0058954A-8145-0E2B-827C-5167798A9F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5" y="2948203"/>
            <a:ext cx="5992183" cy="27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1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95228-A47D-C8B0-73D6-CD38E59D0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FAQ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97DEBF-12AB-CAD1-B7AC-CA0E47219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795749"/>
            <a:ext cx="9906000" cy="4528850"/>
          </a:xfrm>
        </p:spPr>
        <p:txBody>
          <a:bodyPr>
            <a:normAutofit/>
          </a:bodyPr>
          <a:lstStyle/>
          <a:p>
            <a:r>
              <a:rPr lang="cs-CZ" sz="2600" dirty="0"/>
              <a:t>Pro koho je aplikace určena? – žáci ZŠ, SŠ, VŠ</a:t>
            </a:r>
          </a:p>
          <a:p>
            <a:r>
              <a:rPr lang="cs-CZ" sz="2600" dirty="0"/>
              <a:t>Kdo doučuje/koučuje/trénuje? – studenti učitelství matematiky</a:t>
            </a:r>
          </a:p>
          <a:p>
            <a:r>
              <a:rPr lang="cs-CZ" sz="2600" dirty="0"/>
              <a:t>O čem mluvit s trenéry/kouči? – o matematice</a:t>
            </a:r>
          </a:p>
          <a:p>
            <a:r>
              <a:rPr lang="cs-CZ" sz="2600" dirty="0"/>
              <a:t>Jakým způsobem probíhá doučování? – online (chat + sdílená tabule)</a:t>
            </a:r>
          </a:p>
          <a:p>
            <a:r>
              <a:rPr lang="cs-CZ" sz="2600" dirty="0"/>
              <a:t>Jaké jsou technické požadavky? – PC, notebook, tablet, mobil</a:t>
            </a:r>
          </a:p>
          <a:p>
            <a:r>
              <a:rPr lang="cs-CZ" sz="2600" dirty="0"/>
              <a:t>Kdy doučování probíhá? – od pondělí do čtvrtku, 17-20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55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F1842-521A-6263-95B2-7BF6F8B7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to stojí?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5342F3-B044-8B5E-8DDE-F8E893DFC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err="1"/>
              <a:t>Mattecoach</a:t>
            </a:r>
            <a:r>
              <a:rPr lang="cs-CZ" dirty="0"/>
              <a:t> je pro studenty a rodiče zdarma. Možnost dosáhnout svých cílů a snů ve škole by měla být bezplatná. Bez ohledu na to, zda máte pocit, že jste pozadu a potřebujete pomoc navíc, nebo zda míříte na nejvyšší známky a nebo vás zajímá nějaká kapitola, kterou jste ve škole ještě neprobírali.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748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51BAC-E0BF-5473-D602-A2FF0EE27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403EEA-35EB-D5BA-F50D-0A0248F8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BE3B37-6EED-7602-BF3F-258D548F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2" y="824022"/>
            <a:ext cx="11074651" cy="52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CA7A60-8DF8-4B78-BFE3-B372B90AB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FF4BD241-F172-410B-B0DE-9D7344B35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0"/>
            <a:ext cx="4850735" cy="68579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320626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320626 w 6125882"/>
              <a:gd name="connsiteY4" fmla="*/ 0 h 6857998"/>
              <a:gd name="connsiteX0" fmla="*/ 2034528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034528 w 5839784"/>
              <a:gd name="connsiteY4" fmla="*/ 0 h 6857998"/>
              <a:gd name="connsiteX0" fmla="*/ 2482758 w 5839784"/>
              <a:gd name="connsiteY0" fmla="*/ 10951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482758 w 5839784"/>
              <a:gd name="connsiteY4" fmla="*/ 10951 h 6857998"/>
              <a:gd name="connsiteX0" fmla="*/ 2495565 w 5839784"/>
              <a:gd name="connsiteY0" fmla="*/ 0 h 6857998"/>
              <a:gd name="connsiteX1" fmla="*/ 5839784 w 5839784"/>
              <a:gd name="connsiteY1" fmla="*/ 0 h 6857998"/>
              <a:gd name="connsiteX2" fmla="*/ 5839784 w 5839784"/>
              <a:gd name="connsiteY2" fmla="*/ 6857998 h 6857998"/>
              <a:gd name="connsiteX3" fmla="*/ 0 w 5839784"/>
              <a:gd name="connsiteY3" fmla="*/ 6856093 h 6857998"/>
              <a:gd name="connsiteX4" fmla="*/ 2495565 w 5839784"/>
              <a:gd name="connsiteY4" fmla="*/ 0 h 6857998"/>
              <a:gd name="connsiteX0" fmla="*/ 2328480 w 5672699"/>
              <a:gd name="connsiteY0" fmla="*/ 0 h 6857998"/>
              <a:gd name="connsiteX1" fmla="*/ 5672699 w 5672699"/>
              <a:gd name="connsiteY1" fmla="*/ 0 h 6857998"/>
              <a:gd name="connsiteX2" fmla="*/ 5672699 w 5672699"/>
              <a:gd name="connsiteY2" fmla="*/ 6857998 h 6857998"/>
              <a:gd name="connsiteX3" fmla="*/ 0 w 5672699"/>
              <a:gd name="connsiteY3" fmla="*/ 6856093 h 6857998"/>
              <a:gd name="connsiteX4" fmla="*/ 2328480 w 5672699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2699" h="6857998">
                <a:moveTo>
                  <a:pt x="2328480" y="0"/>
                </a:moveTo>
                <a:lnTo>
                  <a:pt x="5672699" y="0"/>
                </a:lnTo>
                <a:lnTo>
                  <a:pt x="5672699" y="6857998"/>
                </a:lnTo>
                <a:lnTo>
                  <a:pt x="0" y="6856093"/>
                </a:lnTo>
                <a:lnTo>
                  <a:pt x="232848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D094D5-9236-0885-B384-CA7B21C7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05" y="657225"/>
            <a:ext cx="3230515" cy="3569822"/>
          </a:xfrm>
        </p:spPr>
        <p:txBody>
          <a:bodyPr anchor="t">
            <a:normAutofit/>
          </a:bodyPr>
          <a:lstStyle/>
          <a:p>
            <a:r>
              <a:rPr lang="cs-CZ" sz="4100">
                <a:latin typeface="+mn-lt"/>
              </a:rPr>
              <a:t>Proč formou chatu? Proč ne videohovory?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CEFB97-33B1-4F90-A6B8-EAA26EEA1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793" y="4305300"/>
            <a:ext cx="4515220" cy="25527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7FDE02ED-A97A-83AF-ED57-D7CE5062FE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277195"/>
              </p:ext>
            </p:extLst>
          </p:nvPr>
        </p:nvGraphicFramePr>
        <p:xfrm>
          <a:off x="5146923" y="832268"/>
          <a:ext cx="6289466" cy="5146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436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BD27B-0F31-1ECF-886C-ABD5C52E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922" y="533402"/>
            <a:ext cx="6180363" cy="1034142"/>
          </a:xfrm>
        </p:spPr>
        <p:txBody>
          <a:bodyPr>
            <a:noAutofit/>
          </a:bodyPr>
          <a:lstStyle/>
          <a:p>
            <a:r>
              <a:rPr lang="cs-CZ" sz="3600" dirty="0">
                <a:latin typeface="+mn-lt"/>
              </a:rPr>
              <a:t>3 hlavní cíle </a:t>
            </a:r>
            <a:r>
              <a:rPr lang="cs-CZ" sz="3600" dirty="0" err="1">
                <a:latin typeface="+mn-lt"/>
              </a:rPr>
              <a:t>MattecoachE</a:t>
            </a:r>
            <a:r>
              <a:rPr lang="cs-CZ" sz="3600" dirty="0">
                <a:latin typeface="+mn-lt"/>
              </a:rPr>
              <a:t>: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F51ACDED-A9D6-0B1B-032F-01E5AB5A1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8282" y="1853467"/>
            <a:ext cx="9246588" cy="3454029"/>
          </a:xfrm>
        </p:spPr>
        <p:txBody>
          <a:bodyPr anchor="t"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Podpora žáků:</a:t>
            </a:r>
            <a:r>
              <a:rPr lang="cs-CZ" dirty="0"/>
              <a:t> Poskytnutí kvalifikované a dostupné pomoci v matematice pro žáky základních a středních škol především v Olomouckém kraji.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Rozvoj budoucích učitelů: </a:t>
            </a:r>
            <a:r>
              <a:rPr lang="cs-CZ" dirty="0"/>
              <a:t>Příležitost k rozvoji didaktických i odborných kompetencí v prostředí online výuky pro studenty učitelství matematiky.</a:t>
            </a:r>
          </a:p>
          <a:p>
            <a:pPr marL="457200" lvl="0" indent="-457200">
              <a:buFont typeface="+mj-lt"/>
              <a:buAutoNum type="arabicPeriod"/>
            </a:pPr>
            <a:r>
              <a:rPr lang="cs-CZ" b="1" dirty="0"/>
              <a:t>Výzkum online výuky matematiky.</a:t>
            </a:r>
          </a:p>
          <a:p>
            <a:pPr>
              <a:lnSpc>
                <a:spcPct val="9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2496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7AC2A-026F-CC5F-59BF-A71FF77E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Peer-to-peer přístup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027233-45C0-800B-C4EC-C3E1D4A3B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358" y="2049531"/>
            <a:ext cx="5245442" cy="402431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F3EC61-E48C-1849-1250-4484C9B09DCF}"/>
              </a:ext>
            </a:extLst>
          </p:cNvPr>
          <p:cNvSpPr txBox="1"/>
          <p:nvPr/>
        </p:nvSpPr>
        <p:spPr>
          <a:xfrm>
            <a:off x="6327913" y="2049531"/>
            <a:ext cx="49795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Koučové dbají na to, aby žák aktivně přemýšlel a postupně si osvojil postup řešení.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Koučové se nesnaží vyřešit úlohu za žáka, ale kladou důraz na to, aby zjistili, čemu žák již rozumí a kde nastal problém.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Poté žáka vedou k tomu, aby si na správný postup přišel sám.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Současně si koučové pomáhají navzájem a tím se </a:t>
            </a:r>
            <a:r>
              <a:rPr lang="cs-CZ" sz="2000"/>
              <a:t>od sebe učí. </a:t>
            </a: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9F7B3A-06E3-3091-066F-28BE352BE0E4}"/>
              </a:ext>
            </a:extLst>
          </p:cNvPr>
          <p:cNvSpPr txBox="1"/>
          <p:nvPr/>
        </p:nvSpPr>
        <p:spPr>
          <a:xfrm>
            <a:off x="5943600" y="5361367"/>
            <a:ext cx="2922104" cy="38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/>
              <a:t>B. </a:t>
            </a:r>
            <a:r>
              <a:rPr lang="cs-CZ" dirty="0" err="1"/>
              <a:t>Bloom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2 sigma </a:t>
            </a:r>
            <a:r>
              <a:rPr lang="cs-CZ" dirty="0" err="1"/>
              <a:t>problem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9765462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642</Words>
  <Application>Microsoft Office PowerPoint</Application>
  <PresentationFormat>Širokoúhlá obrazovka</PresentationFormat>
  <Paragraphs>110</Paragraphs>
  <Slides>19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Aptos</vt:lpstr>
      <vt:lpstr>Aptos Narrow</vt:lpstr>
      <vt:lpstr>Arial</vt:lpstr>
      <vt:lpstr>Univers Condensed Light</vt:lpstr>
      <vt:lpstr>Walbaum Display Light</vt:lpstr>
      <vt:lpstr>AngleLinesVTI</vt:lpstr>
      <vt:lpstr>Mattecoach</vt:lpstr>
      <vt:lpstr>Co je to Mattecoach?</vt:lpstr>
      <vt:lpstr>Prezentace aplikace PowerPoint</vt:lpstr>
      <vt:lpstr>FAQ</vt:lpstr>
      <vt:lpstr>Kolik to stojí? </vt:lpstr>
      <vt:lpstr>Prezentace aplikace PowerPoint</vt:lpstr>
      <vt:lpstr>Proč formou chatu? Proč ne videohovory?</vt:lpstr>
      <vt:lpstr>3 hlavní cíle MattecoachE:</vt:lpstr>
      <vt:lpstr>Peer-to-peer přístup</vt:lpstr>
      <vt:lpstr>První rok fungování aplikace</vt:lpstr>
      <vt:lpstr>propagace: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Plány do budoucna</vt:lpstr>
      <vt:lpstr>Jak se připojit?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Aplikace Mattecoach</dc:title>
  <dc:creator>Eliška Beránková</dc:creator>
  <cp:lastModifiedBy>Eliška Beránková</cp:lastModifiedBy>
  <cp:revision>2</cp:revision>
  <dcterms:created xsi:type="dcterms:W3CDTF">2024-05-11T05:59:00Z</dcterms:created>
  <dcterms:modified xsi:type="dcterms:W3CDTF">2026-01-09T18:16:51Z</dcterms:modified>
</cp:coreProperties>
</file>